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48" r:id="rId5"/>
    <p:sldMasterId id="2147483662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</p:sldIdLst>
  <p:sldSz cy="6858000" cx="12192000"/>
  <p:notesSz cx="6858000" cy="9144000"/>
  <p:embeddedFontLst>
    <p:embeddedFont>
      <p:font typeface="Nanum Gothic"/>
      <p:regular r:id="rId44"/>
      <p:bold r:id="rId45"/>
    </p:embeddedFont>
    <p:embeddedFont>
      <p:font typeface="Century Gothic"/>
      <p:regular r:id="rId46"/>
      <p:bold r:id="rId47"/>
      <p:italic r:id="rId48"/>
      <p:boldItalic r:id="rId4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3837">
          <p15:clr>
            <a:srgbClr val="000000"/>
          </p15:clr>
        </p15:guide>
        <p15:guide id="2" orient="horz" pos="216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50" roundtripDataSignature="AMtx7miDVzNlxU+M44Pr2i5qIj/Oi4KLH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8215F2CD-436D-4372-82B6-4BCFEBDFD399}">
  <a:tblStyle styleId="{8215F2CD-436D-4372-82B6-4BCFEBDFD399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84F34DE2-85B2-40AB-AF12-8C8EAE9DE94D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5E6"/>
          </a:solidFill>
        </a:fill>
      </a:tcStyle>
    </a:wholeTbl>
    <a:band1H>
      <a:tcTxStyle b="off" i="off"/>
      <a:tcStyle>
        <a:fill>
          <a:solidFill>
            <a:srgbClr val="FFEBCA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FFEBCA"/>
          </a:solidFill>
        </a:fill>
      </a:tcStyle>
    </a:band1V>
    <a:band2V>
      <a:tcTxStyle b="off" i="off"/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45230156-358F-4CC1-9C17-D0B14A9B0A45}" styleName="Table_2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chemeClr val="lt1"/>
          </a:solidFill>
        </a:fill>
      </a:tcStyle>
    </a:wholeTbl>
    <a:band1H>
      <a:tcTxStyle b="off" i="off"/>
      <a:tcStyle>
        <a:fill>
          <a:solidFill>
            <a:srgbClr val="E6E6E6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E6E6E6"/>
          </a:solidFill>
        </a:fill>
      </a:tcStyle>
    </a:band1V>
    <a:band2V>
      <a:tcTxStyle b="off" i="off"/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/>
      <a:tcStyle>
        <a:tcBdr>
          <a:top>
            <a:ln cap="flat" cmpd="sng" w="508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lt1"/>
          </a:solidFill>
        </a:fill>
      </a:tcStyle>
    </a:lastRow>
    <a:seCell>
      <a:tcTxStyle b="on" i="off">
        <a:font>
          <a:latin typeface="Calibri"/>
          <a:ea typeface="Calibri"/>
          <a:cs typeface="Calibri"/>
        </a:font>
        <a:schemeClr val="dk1"/>
      </a:tcTxStyle>
    </a:seCell>
    <a:swCell>
      <a:tcTxStyle b="on" i="off">
        <a:font>
          <a:latin typeface="Calibri"/>
          <a:ea typeface="Calibri"/>
          <a:cs typeface="Calibri"/>
        </a:font>
        <a:schemeClr val="dk1"/>
      </a:tcTx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3837"/>
        <p:guide pos="2160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font" Target="fonts/NanumGothic-regular.fntdata"/><Relationship Id="rId43" Type="http://schemas.openxmlformats.org/officeDocument/2006/relationships/slide" Target="slides/slide36.xml"/><Relationship Id="rId46" Type="http://schemas.openxmlformats.org/officeDocument/2006/relationships/font" Target="fonts/CenturyGothic-regular.fntdata"/><Relationship Id="rId45" Type="http://schemas.openxmlformats.org/officeDocument/2006/relationships/font" Target="fonts/NanumGothic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48" Type="http://schemas.openxmlformats.org/officeDocument/2006/relationships/font" Target="fonts/CenturyGothic-italic.fntdata"/><Relationship Id="rId47" Type="http://schemas.openxmlformats.org/officeDocument/2006/relationships/font" Target="fonts/CenturyGothic-bold.fntdata"/><Relationship Id="rId49" Type="http://schemas.openxmlformats.org/officeDocument/2006/relationships/font" Target="fonts/CenturyGothic-boldItalic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0" Type="http://customschemas.google.com/relationships/presentationmetadata" Target="metadata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9" name="Google Shape;169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0" name="Google Shape;170;p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753c51c6fa_3_14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59" name="Google Shape;359;g753c51c6fa_3_1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0" name="Google Shape;360;g753c51c6fa_3_14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76d30a2395_2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73" name="Google Shape;373;g76d30a2395_2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87" name="Google Shape;387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8" name="Google Shape;388;p1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76d30a2395_2_19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04" name="Google Shape;404;g76d30a2395_2_19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5" name="Google Shape;405;g76d30a2395_2_19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1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22" name="Google Shape;422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3" name="Google Shape;423;p1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40" name="Google Shape;440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76d30a2395_2_28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56" name="Google Shape;456;g76d30a2395_2_28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79" name="Google Shape;479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0" name="Google Shape;480;p2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753c51c6fa_0_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94" name="Google Shape;494;g753c51c6fa_0_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5" name="Google Shape;495;g753c51c6fa_0_1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753c51c6fa_0_3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상품 등록 : 입/출고 진행 전에 업체가 취급하는 품목들을 등록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   a. JQuery를 사용한 창고 재적 위치 선택 기능 추가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   a. MyBatis를 사용하여 Oracle Database에 상품 정보 등록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상품 조회 : 등록된 상품 정보들을 리스트 형태로 출력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   a. 로그인한 사용자의 창고 소속에 따라 소속된 창고의 상품만 출력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   b. AJAX로 Controller에 Database에 있는 상품 정보 호출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   c. JQuery plugin DataTable을 사용하여 상품 조회 테이블의 pagination, sorting, search 기능 구현  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3.	상품 입고 및 출고 : 상품의 정보와 입/출고 수량을 입력하여 주문서 생성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   a. JQuery를 사용하여 상품 조회 리스트에서 작업 대상인 상품을 클릭하면 자동으로 정보 입력되도록 구현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   b. 다수의 입/출고 활동을 일괄적으로 진행할 수 있도록 입력한 입/출고 내역을 JSON Array에 담아두고 최종 Order 시 AJAX로 Controller에 데이터 전송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   c. 트랜잭션 처리를 위해 Invoice Detail Service단에서 Item Serivce와 Invoice Service를 호출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   d. Item Service단에서 기존 Database에 등록되어 있던 아이템 재고 정보 호출 및 업데이트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   d. Database에 데이터가 모두 업데이트되면 TCP/IP서버에 지게차가 수행할 task 내역을 TCP/IP 통신으로 전송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   e. slf4j를 사용하여 입/출고 대상 아이템의 이름과, 창고 재적 좌표를 Log로 출력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4.	입/출고 내역 조회 : 등록된 주문서 내역 조회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   a. 로그인한 사용자의 직급에 따라 주문서 내역 정보 접근 제한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   	(관리자는 등록된 입/출고 내역을 여러 조건(사원별, 기간별)에 따라 검색, 사원은 본인의 입/출고 내역 확인)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   b. AJAX를 통해 Controller에 데이터 요청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   c. 검색된 주문서 클릭 시 입/출고 상세 내역 조회 가능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11" name="Google Shape;511;g753c51c6fa_0_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2" name="Google Shape;512;g753c51c6fa_0_3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0" name="Google Shape;180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1" name="Google Shape;181;p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2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26" name="Google Shape;526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7" name="Google Shape;527;p2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76d30a2395_2_38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45" name="Google Shape;545;g76d30a2395_2_38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6" name="Google Shape;546;g76d30a2395_2_38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76d30a2395_2_66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63" name="Google Shape;563;g76d30a2395_2_66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4" name="Google Shape;564;g76d30a2395_2_66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81" name="Google Shape;581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2" name="Google Shape;582;p1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01" name="Google Shape;601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2" name="Google Shape;602;p2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753c51c6fa_0_5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22" name="Google Shape;622;g753c51c6fa_0_5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3" name="Google Shape;623;g753c51c6fa_0_5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2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38" name="Google Shape;638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9" name="Google Shape;639;p2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76d30a2395_2_47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54" name="Google Shape;654;g76d30a2395_2_47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5" name="Google Shape;655;g76d30a2395_2_47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g753c51c6fa_0_6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71" name="Google Shape;671;g753c51c6fa_0_6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2" name="Google Shape;672;g753c51c6fa_0_6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3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87" name="Google Shape;687;p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8" name="Google Shape;688;p3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0" name="Google Shape;210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1" name="Google Shape;211;p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753c51c6fa_0_8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5715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사원 관리 페이지는 관리자만 접근 가능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5715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직원 조회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5715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   a. AJAX를 통해 Controller에 직원 테이블 정보 요청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5715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   b. JQuery plugin DataTable을 사용하여 직원 조회 테이블의 pagination, sorting, search 기능 구현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5715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직원 추가, 수정 및 삭제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5715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   * 직원 추가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5715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   a. HTML Form 태그를 사용하여 Controller에 직원 정보 전송하고 Database에 저장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5715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   b. Password의 경우 관리자가 따로 입력하지 않고 자동으로 “000000”으로 초기화되어 Database에 저장됨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5715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   * 직원 수정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5715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   a.  직원 조회 테이블 row에 있는 아이콘을 클릭하면 정보를 수정할 수 있는 Modal을 생성하고, Modal 안의 Input 태그 안에 직원 정보 자동 입력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5715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   * 직원 삭제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5715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   a. 직원 조회 테이블 row에 있는 아이콘을 클릭 시 confirm 창 호출하고 사용자 동의 시 Database에서 직원 정보 삭제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5715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창고 별 직원 수 그래프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5715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   a. AJAX를 통해 Controller에 JSON Array 형태의 창고 별 직원 수 데이터 요청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5715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   b. Chart.js를 사용하여 도넛 그래프 형태로 데이터 출력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04" name="Google Shape;704;g753c51c6fa_0_8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5" name="Google Shape;705;g753c51c6fa_0_8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3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21" name="Google Shape;721;p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2" name="Google Shape;722;p3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3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38" name="Google Shape;738;p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9" name="Google Shape;739;p3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2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54" name="Google Shape;754;p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5" name="Google Shape;755;p2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g76d30a2395_9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76" name="Google Shape;776;g76d30a2395_9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7" name="Google Shape;777;g76d30a2395_9_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g76d30a2395_2_57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91" name="Google Shape;791;g76d30a2395_2_57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2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06" name="Google Shape;806;p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07" name="Google Shape;807;p2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4" name="Google Shape;224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5" name="Google Shape;225;p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753c51c6fa_1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3" name="Google Shape;243;g753c51c6fa_1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4" name="Google Shape;244;g753c51c6fa_1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1" name="Google Shape;301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2" name="Google Shape;302;p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6" name="Google Shape;316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7" name="Google Shape;317;p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1" name="Google Shape;331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2" name="Google Shape;332;p1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753c51c6fa_3_13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45" name="Google Shape;345;g753c51c6fa_3_1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6" name="Google Shape;346;g753c51c6fa_3_13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9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39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39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BJECT_WITH_CAPTION_TEXT" type="objTx">
  <p:cSld name="OBJECT_WITH_CAPTIO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48"/>
          <p:cNvSpPr txBox="1"/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48"/>
          <p:cNvSpPr txBox="1"/>
          <p:nvPr>
            <p:ph idx="1" type="body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5" name="Google Shape;65;p48"/>
          <p:cNvSpPr txBox="1"/>
          <p:nvPr>
            <p:ph idx="2" type="body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6" name="Google Shape;66;p48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48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48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_WITH_CAPTION_TEXT" type="picTx">
  <p:cSld name="PICTURE_WITH_CAPTION_TEX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49"/>
          <p:cNvSpPr txBox="1"/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49"/>
          <p:cNvSpPr/>
          <p:nvPr>
            <p:ph idx="2" type="pic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" name="Google Shape;72;p49"/>
          <p:cNvSpPr txBox="1"/>
          <p:nvPr>
            <p:ph idx="1" type="body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3" name="Google Shape;73;p49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49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49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_TEXT" type="vertTx">
  <p:cSld name="VERTICAL_TEX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5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50"/>
          <p:cNvSpPr txBox="1"/>
          <p:nvPr>
            <p:ph idx="1" type="body"/>
          </p:nvPr>
        </p:nvSpPr>
        <p:spPr>
          <a:xfrm rot="5400000">
            <a:off x="3920400" y="-1256575"/>
            <a:ext cx="4351200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9" name="Google Shape;79;p50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50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50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_TITLE_AND_VERTICAL_TEXT" type="vertTitleAndTx">
  <p:cSld name="VERTICAL_TITLE_AND_VERTICAL_TEXT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51"/>
          <p:cNvSpPr txBox="1"/>
          <p:nvPr>
            <p:ph type="title"/>
          </p:nvPr>
        </p:nvSpPr>
        <p:spPr>
          <a:xfrm rot="5400000">
            <a:off x="7133400" y="1956625"/>
            <a:ext cx="5811900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51"/>
          <p:cNvSpPr txBox="1"/>
          <p:nvPr>
            <p:ph idx="1" type="body"/>
          </p:nvPr>
        </p:nvSpPr>
        <p:spPr>
          <a:xfrm rot="5400000">
            <a:off x="1799400" y="-596075"/>
            <a:ext cx="5811900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5" name="Google Shape;85;p51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51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51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76d30a2395_2_216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g76d30a2395_2_216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g76d30a2395_2_216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_白紙">
  <p:cSld name="2_白紙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76d30a2395_2_220"/>
          <p:cNvSpPr/>
          <p:nvPr/>
        </p:nvSpPr>
        <p:spPr>
          <a:xfrm flipH="1">
            <a:off x="11125200" y="5791200"/>
            <a:ext cx="1066800" cy="1066800"/>
          </a:xfrm>
          <a:prstGeom prst="rtTriangle">
            <a:avLst/>
          </a:prstGeom>
          <a:solidFill>
            <a:srgbClr val="F2F2F2"/>
          </a:solidFill>
          <a:ln cap="flat" cmpd="sng" w="12700">
            <a:solidFill>
              <a:srgbClr val="D8D8D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白紙">
  <p:cSld name="1_白紙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76d30a2395_2_222"/>
          <p:cNvSpPr/>
          <p:nvPr/>
        </p:nvSpPr>
        <p:spPr>
          <a:xfrm>
            <a:off x="-19050" y="5791200"/>
            <a:ext cx="1066800" cy="1066800"/>
          </a:xfrm>
          <a:prstGeom prst="rtTriangle">
            <a:avLst/>
          </a:prstGeom>
          <a:solidFill>
            <a:srgbClr val="F2F2F2"/>
          </a:solidFill>
          <a:ln cap="flat" cmpd="sng" w="12700">
            <a:solidFill>
              <a:srgbClr val="D8D8D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" type="title">
  <p:cSld name="TITLE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76d30a2395_2_224"/>
          <p:cNvSpPr txBox="1"/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g76d30a2395_2_224"/>
          <p:cNvSpPr txBox="1"/>
          <p:nvPr>
            <p:ph idx="1" type="subTitle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05" name="Google Shape;105;g76d30a2395_2_224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g76d30a2395_2_224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g76d30a2395_2_224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BJECT" type="obj">
  <p:cSld name="OBJECT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76d30a2395_2_23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g76d30a2395_2_230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1" name="Google Shape;111;g76d30a2395_2_230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g76d30a2395_2_230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g76d30a2395_2_230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_HEADER" type="secHead">
  <p:cSld name="SECTION_HEADER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76d30a2395_2_236"/>
          <p:cNvSpPr txBox="1"/>
          <p:nvPr>
            <p:ph type="title"/>
          </p:nvPr>
        </p:nvSpPr>
        <p:spPr>
          <a:xfrm>
            <a:off x="831850" y="1709738"/>
            <a:ext cx="10515600" cy="2852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g76d30a2395_2_236"/>
          <p:cNvSpPr txBox="1"/>
          <p:nvPr>
            <p:ph idx="1" type="body"/>
          </p:nvPr>
        </p:nvSpPr>
        <p:spPr>
          <a:xfrm>
            <a:off x="831850" y="4589463"/>
            <a:ext cx="10515600" cy="15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17" name="Google Shape;117;g76d30a2395_2_236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g76d30a2395_2_236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" name="Google Shape;119;g76d30a2395_2_236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_白紙">
  <p:cSld name="2_白紙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0"/>
          <p:cNvSpPr/>
          <p:nvPr/>
        </p:nvSpPr>
        <p:spPr>
          <a:xfrm flipH="1">
            <a:off x="11125200" y="5791200"/>
            <a:ext cx="1066800" cy="1066800"/>
          </a:xfrm>
          <a:prstGeom prst="rtTriangle">
            <a:avLst/>
          </a:prstGeom>
          <a:solidFill>
            <a:srgbClr val="F2F2F2"/>
          </a:solidFill>
          <a:ln cap="flat" cmpd="sng" w="12700">
            <a:solidFill>
              <a:srgbClr val="D8D8D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_OBJECTS" type="twoObj">
  <p:cSld name="TWO_OBJECTS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76d30a2395_2_242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g76d30a2395_2_242"/>
          <p:cNvSpPr txBox="1"/>
          <p:nvPr>
            <p:ph idx="1" type="body"/>
          </p:nvPr>
        </p:nvSpPr>
        <p:spPr>
          <a:xfrm>
            <a:off x="838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3" name="Google Shape;123;g76d30a2395_2_242"/>
          <p:cNvSpPr txBox="1"/>
          <p:nvPr>
            <p:ph idx="2" type="body"/>
          </p:nvPr>
        </p:nvSpPr>
        <p:spPr>
          <a:xfrm>
            <a:off x="6172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4" name="Google Shape;124;g76d30a2395_2_242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5" name="Google Shape;125;g76d30a2395_2_242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g76d30a2395_2_242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_OBJECTS_WITH_TEXT" type="twoTxTwoObj">
  <p:cSld name="TWO_OBJECTS_WITH_TEXT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76d30a2395_2_249"/>
          <p:cNvSpPr txBox="1"/>
          <p:nvPr>
            <p:ph type="title"/>
          </p:nvPr>
        </p:nvSpPr>
        <p:spPr>
          <a:xfrm>
            <a:off x="839788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" name="Google Shape;129;g76d30a2395_2_249"/>
          <p:cNvSpPr txBox="1"/>
          <p:nvPr>
            <p:ph idx="1" type="body"/>
          </p:nvPr>
        </p:nvSpPr>
        <p:spPr>
          <a:xfrm>
            <a:off x="839788" y="1681163"/>
            <a:ext cx="51579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30" name="Google Shape;130;g76d30a2395_2_249"/>
          <p:cNvSpPr txBox="1"/>
          <p:nvPr>
            <p:ph idx="2" type="body"/>
          </p:nvPr>
        </p:nvSpPr>
        <p:spPr>
          <a:xfrm>
            <a:off x="839788" y="2505075"/>
            <a:ext cx="5157900" cy="36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1" name="Google Shape;131;g76d30a2395_2_249"/>
          <p:cNvSpPr txBox="1"/>
          <p:nvPr>
            <p:ph idx="3" type="body"/>
          </p:nvPr>
        </p:nvSpPr>
        <p:spPr>
          <a:xfrm>
            <a:off x="6172200" y="1681163"/>
            <a:ext cx="51831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32" name="Google Shape;132;g76d30a2395_2_249"/>
          <p:cNvSpPr txBox="1"/>
          <p:nvPr>
            <p:ph idx="4" type="body"/>
          </p:nvPr>
        </p:nvSpPr>
        <p:spPr>
          <a:xfrm>
            <a:off x="6172200" y="2505075"/>
            <a:ext cx="5183100" cy="36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3" name="Google Shape;133;g76d30a2395_2_249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" name="Google Shape;134;g76d30a2395_2_249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g76d30a2395_2_249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_ONLY" type="titleOnly">
  <p:cSld name="TITLE_ONLY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76d30a2395_2_258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g76d30a2395_2_258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9" name="Google Shape;139;g76d30a2395_2_258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0" name="Google Shape;140;g76d30a2395_2_258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BJECT_WITH_CAPTION_TEXT" type="objTx">
  <p:cSld name="OBJECT_WITH_CAPTION_TEXT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76d30a2395_2_263"/>
          <p:cNvSpPr txBox="1"/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3" name="Google Shape;143;g76d30a2395_2_263"/>
          <p:cNvSpPr txBox="1"/>
          <p:nvPr>
            <p:ph idx="1" type="body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144" name="Google Shape;144;g76d30a2395_2_263"/>
          <p:cNvSpPr txBox="1"/>
          <p:nvPr>
            <p:ph idx="2" type="body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45" name="Google Shape;145;g76d30a2395_2_263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6" name="Google Shape;146;g76d30a2395_2_263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7" name="Google Shape;147;g76d30a2395_2_263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_WITH_CAPTION_TEXT" type="picTx">
  <p:cSld name="PICTURE_WITH_CAPTION_TEXT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76d30a2395_2_270"/>
          <p:cNvSpPr txBox="1"/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0" name="Google Shape;150;g76d30a2395_2_270"/>
          <p:cNvSpPr/>
          <p:nvPr>
            <p:ph idx="2" type="pic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1" name="Google Shape;151;g76d30a2395_2_270"/>
          <p:cNvSpPr txBox="1"/>
          <p:nvPr>
            <p:ph idx="1" type="body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52" name="Google Shape;152;g76d30a2395_2_270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3" name="Google Shape;153;g76d30a2395_2_270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4" name="Google Shape;154;g76d30a2395_2_270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_TEXT" type="vertTx">
  <p:cSld name="VERTICAL_TEXT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76d30a2395_2_277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7" name="Google Shape;157;g76d30a2395_2_277"/>
          <p:cNvSpPr txBox="1"/>
          <p:nvPr>
            <p:ph idx="1" type="body"/>
          </p:nvPr>
        </p:nvSpPr>
        <p:spPr>
          <a:xfrm rot="5400000">
            <a:off x="3920400" y="-1256575"/>
            <a:ext cx="4351200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8" name="Google Shape;158;g76d30a2395_2_277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9" name="Google Shape;159;g76d30a2395_2_277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0" name="Google Shape;160;g76d30a2395_2_277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_TITLE_AND_VERTICAL_TEXT" type="vertTitleAndTx">
  <p:cSld name="VERTICAL_TITLE_AND_VERTICAL_TEXT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76d30a2395_2_283"/>
          <p:cNvSpPr txBox="1"/>
          <p:nvPr>
            <p:ph type="title"/>
          </p:nvPr>
        </p:nvSpPr>
        <p:spPr>
          <a:xfrm rot="5400000">
            <a:off x="7133400" y="1956625"/>
            <a:ext cx="5811900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3" name="Google Shape;163;g76d30a2395_2_283"/>
          <p:cNvSpPr txBox="1"/>
          <p:nvPr>
            <p:ph idx="1" type="body"/>
          </p:nvPr>
        </p:nvSpPr>
        <p:spPr>
          <a:xfrm rot="5400000">
            <a:off x="1799400" y="-596075"/>
            <a:ext cx="5811900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4" name="Google Shape;164;g76d30a2395_2_283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5" name="Google Shape;165;g76d30a2395_2_283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6" name="Google Shape;166;g76d30a2395_2_283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白紙">
  <p:cSld name="1_白紙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1"/>
          <p:cNvSpPr/>
          <p:nvPr/>
        </p:nvSpPr>
        <p:spPr>
          <a:xfrm>
            <a:off x="-19050" y="5791200"/>
            <a:ext cx="1066800" cy="1066800"/>
          </a:xfrm>
          <a:prstGeom prst="rtTriangle">
            <a:avLst/>
          </a:prstGeom>
          <a:solidFill>
            <a:srgbClr val="F2F2F2"/>
          </a:solidFill>
          <a:ln cap="flat" cmpd="sng" w="12700">
            <a:solidFill>
              <a:srgbClr val="D8D8D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" type="title">
  <p:cSld name="TITLE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2"/>
          <p:cNvSpPr txBox="1"/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2"/>
          <p:cNvSpPr txBox="1"/>
          <p:nvPr>
            <p:ph idx="1" type="subTitle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6" name="Google Shape;26;p42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42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42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BJECT" type="obj">
  <p:cSld name="OBJEC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43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43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43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43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43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_HEADER" type="secHead">
  <p:cSld name="SECTION_HEADER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44"/>
          <p:cNvSpPr txBox="1"/>
          <p:nvPr>
            <p:ph type="title"/>
          </p:nvPr>
        </p:nvSpPr>
        <p:spPr>
          <a:xfrm>
            <a:off x="831850" y="1709738"/>
            <a:ext cx="10515600" cy="2852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44"/>
          <p:cNvSpPr txBox="1"/>
          <p:nvPr>
            <p:ph idx="1" type="body"/>
          </p:nvPr>
        </p:nvSpPr>
        <p:spPr>
          <a:xfrm>
            <a:off x="831850" y="4589463"/>
            <a:ext cx="10515600" cy="15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8" name="Google Shape;38;p44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44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44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_OBJECTS" type="twoObj">
  <p:cSld name="TWO_OBJECTS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4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45"/>
          <p:cNvSpPr txBox="1"/>
          <p:nvPr>
            <p:ph idx="1" type="body"/>
          </p:nvPr>
        </p:nvSpPr>
        <p:spPr>
          <a:xfrm>
            <a:off x="838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45"/>
          <p:cNvSpPr txBox="1"/>
          <p:nvPr>
            <p:ph idx="2" type="body"/>
          </p:nvPr>
        </p:nvSpPr>
        <p:spPr>
          <a:xfrm>
            <a:off x="6172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5" name="Google Shape;45;p45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45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45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_OBJECTS_WITH_TEXT" type="twoTxTwoObj">
  <p:cSld name="TWO_OBJECTS_WITH_TEXT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46"/>
          <p:cNvSpPr txBox="1"/>
          <p:nvPr>
            <p:ph type="title"/>
          </p:nvPr>
        </p:nvSpPr>
        <p:spPr>
          <a:xfrm>
            <a:off x="839788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46"/>
          <p:cNvSpPr txBox="1"/>
          <p:nvPr>
            <p:ph idx="1" type="body"/>
          </p:nvPr>
        </p:nvSpPr>
        <p:spPr>
          <a:xfrm>
            <a:off x="839788" y="1681163"/>
            <a:ext cx="51579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1" name="Google Shape;51;p46"/>
          <p:cNvSpPr txBox="1"/>
          <p:nvPr>
            <p:ph idx="2" type="body"/>
          </p:nvPr>
        </p:nvSpPr>
        <p:spPr>
          <a:xfrm>
            <a:off x="839788" y="2505075"/>
            <a:ext cx="5157900" cy="36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" name="Google Shape;52;p46"/>
          <p:cNvSpPr txBox="1"/>
          <p:nvPr>
            <p:ph idx="3" type="body"/>
          </p:nvPr>
        </p:nvSpPr>
        <p:spPr>
          <a:xfrm>
            <a:off x="6172200" y="1681163"/>
            <a:ext cx="51831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3" name="Google Shape;53;p46"/>
          <p:cNvSpPr txBox="1"/>
          <p:nvPr>
            <p:ph idx="4" type="body"/>
          </p:nvPr>
        </p:nvSpPr>
        <p:spPr>
          <a:xfrm>
            <a:off x="6172200" y="2505075"/>
            <a:ext cx="5183100" cy="36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" name="Google Shape;54;p46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46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46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_ONLY" type="titleOnly">
  <p:cSld name="TITLE_ONLY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47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47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47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47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theme" Target="../theme/theme3.xml"/><Relationship Id="rId5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0.xml"/><Relationship Id="rId8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8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38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38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38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38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76d30a2395_2_21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0" name="Google Shape;90;g76d30a2395_2_210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" name="Google Shape;91;g76d30a2395_2_210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" name="Google Shape;92;g76d30a2395_2_210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" name="Google Shape;93;g76d30a2395_2_210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2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6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1.png"/><Relationship Id="rId6" Type="http://schemas.openxmlformats.org/officeDocument/2006/relationships/image" Target="../media/image24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5.png"/><Relationship Id="rId4" Type="http://schemas.openxmlformats.org/officeDocument/2006/relationships/image" Target="../media/image3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8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2.png"/><Relationship Id="rId4" Type="http://schemas.openxmlformats.org/officeDocument/2006/relationships/image" Target="../media/image39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0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6.png"/><Relationship Id="rId4" Type="http://schemas.openxmlformats.org/officeDocument/2006/relationships/image" Target="../media/image43.png"/><Relationship Id="rId5" Type="http://schemas.openxmlformats.org/officeDocument/2006/relationships/image" Target="../media/image45.png"/><Relationship Id="rId6" Type="http://schemas.openxmlformats.org/officeDocument/2006/relationships/image" Target="../media/image44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hyperlink" Target="http://drive.google.com/file/d/1Nzv7_cn0gVvVfTqQsjOS7ZW0HmGJlj50/view" TargetMode="External"/><Relationship Id="rId4" Type="http://schemas.openxmlformats.org/officeDocument/2006/relationships/image" Target="../media/image47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hyperlink" Target="https://github.com/QuartzzBlue/Pentacore_SmartWHS/" TargetMode="Externa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1" Type="http://schemas.openxmlformats.org/officeDocument/2006/relationships/image" Target="../media/image7.png"/><Relationship Id="rId10" Type="http://schemas.openxmlformats.org/officeDocument/2006/relationships/image" Target="../media/image4.png"/><Relationship Id="rId13" Type="http://schemas.openxmlformats.org/officeDocument/2006/relationships/image" Target="../media/image14.png"/><Relationship Id="rId1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9" Type="http://schemas.openxmlformats.org/officeDocument/2006/relationships/image" Target="../media/image13.png"/><Relationship Id="rId5" Type="http://schemas.openxmlformats.org/officeDocument/2006/relationships/image" Target="../media/image3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1"/>
          <p:cNvPicPr preferRelativeResize="0"/>
          <p:nvPr/>
        </p:nvPicPr>
        <p:blipFill rotWithShape="1">
          <a:blip r:embed="rId3">
            <a:alphaModFix/>
          </a:blip>
          <a:srcRect b="17789" l="0" r="0" t="24728"/>
          <a:stretch/>
        </p:blipFill>
        <p:spPr>
          <a:xfrm>
            <a:off x="0" y="-21590"/>
            <a:ext cx="12192635" cy="6880224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1"/>
          <p:cNvSpPr/>
          <p:nvPr/>
        </p:nvSpPr>
        <p:spPr>
          <a:xfrm>
            <a:off x="-4750" y="0"/>
            <a:ext cx="12192000" cy="6858000"/>
          </a:xfrm>
          <a:prstGeom prst="rect">
            <a:avLst/>
          </a:prstGeom>
          <a:solidFill>
            <a:srgbClr val="262626">
              <a:alpha val="6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p1"/>
          <p:cNvSpPr txBox="1"/>
          <p:nvPr/>
        </p:nvSpPr>
        <p:spPr>
          <a:xfrm>
            <a:off x="1046480" y="2549525"/>
            <a:ext cx="10098900" cy="13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b="1" i="0" lang="en-US" sz="8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My SWM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1"/>
          <p:cNvSpPr txBox="1"/>
          <p:nvPr/>
        </p:nvSpPr>
        <p:spPr>
          <a:xfrm>
            <a:off x="5479415" y="489585"/>
            <a:ext cx="6113700" cy="15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24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4차 산업혁명</a:t>
            </a:r>
            <a:endParaRPr b="1" i="0" sz="24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24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선도인력 양성 훈련</a:t>
            </a:r>
            <a:endParaRPr b="1" i="0" sz="24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24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파이널 프로젝트</a:t>
            </a:r>
            <a:endParaRPr b="1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1"/>
          <p:cNvSpPr txBox="1"/>
          <p:nvPr/>
        </p:nvSpPr>
        <p:spPr>
          <a:xfrm>
            <a:off x="105000" y="4680401"/>
            <a:ext cx="7492500" cy="23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Calibri"/>
              <a:buChar char="•"/>
            </a:pPr>
            <a:r>
              <a:rPr b="1" i="0" lang="en-US" sz="2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팀명 : 프로젝트 3팀 (Pentacore)</a:t>
            </a:r>
            <a:endParaRPr b="1" i="0" sz="15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Calibri"/>
              <a:buChar char="•"/>
            </a:pPr>
            <a:r>
              <a:rPr b="1" i="0" lang="en-US" sz="2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팀원 : 강동욱, 김연주, 백대현, 이슬, 최여진</a:t>
            </a:r>
            <a:endParaRPr b="1" i="0" sz="23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Calibri"/>
              <a:buChar char="•"/>
            </a:pPr>
            <a:r>
              <a:rPr b="1" i="0" lang="en-US" sz="2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훈련과정명 : 빅데이터를 활용한 IoT 시스템 개발 (Feat. 스마트시티 프로젝트)</a:t>
            </a:r>
            <a:endParaRPr b="1" i="0" sz="15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Calibri"/>
              <a:buChar char="•"/>
            </a:pPr>
            <a:r>
              <a:rPr b="1" i="0" lang="en-US" sz="2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운영기관명 : 멀티캠퍼스</a:t>
            </a:r>
            <a:endParaRPr b="1" i="0" sz="23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1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62" name="Google Shape;362;g753c51c6fa_3_145"/>
          <p:cNvGraphicFramePr/>
          <p:nvPr/>
        </p:nvGraphicFramePr>
        <p:xfrm>
          <a:off x="333375" y="110109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{84F34DE2-85B2-40AB-AF12-8C8EAE9DE94D}</a:tableStyleId>
              </a:tblPr>
              <a:tblGrid>
                <a:gridCol w="2065650"/>
                <a:gridCol w="4337950"/>
                <a:gridCol w="2908050"/>
                <a:gridCol w="2214250"/>
              </a:tblGrid>
              <a:tr h="624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400"/>
                        <a:buFont typeface="Calibri"/>
                        <a:buNone/>
                      </a:pPr>
                      <a:r>
                        <a:rPr lang="en-US" sz="2400" u="none" cap="none" strike="noStrike">
                          <a:solidFill>
                            <a:srgbClr val="000000"/>
                          </a:solidFill>
                        </a:rPr>
                        <a:t>구분</a:t>
                      </a:r>
                      <a:endParaRPr sz="24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3810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BFBFB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BFBFB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400"/>
                        <a:buFont typeface="Calibri"/>
                        <a:buNone/>
                      </a:pPr>
                      <a:r>
                        <a:rPr lang="en-US" sz="2400" u="none" cap="none" strike="noStrike">
                          <a:solidFill>
                            <a:srgbClr val="000000"/>
                          </a:solidFill>
                        </a:rPr>
                        <a:t>기간</a:t>
                      </a:r>
                      <a:endParaRPr sz="24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38100">
                      <a:solidFill>
                        <a:srgbClr val="BFBFB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BFBFB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BFBFB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400"/>
                        <a:buFont typeface="Calibri"/>
                        <a:buNone/>
                      </a:pPr>
                      <a:r>
                        <a:rPr lang="en-US" sz="2400" u="none" cap="none" strike="noStrike">
                          <a:solidFill>
                            <a:srgbClr val="000000"/>
                          </a:solidFill>
                        </a:rPr>
                        <a:t>활동</a:t>
                      </a:r>
                      <a:endParaRPr sz="24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38100">
                      <a:solidFill>
                        <a:srgbClr val="BFBFB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BFBFB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BFBFB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400"/>
                        <a:buFont typeface="Calibri"/>
                        <a:buNone/>
                      </a:pPr>
                      <a:r>
                        <a:rPr lang="en-US" sz="2400" u="none" cap="none" strike="noStrike">
                          <a:solidFill>
                            <a:srgbClr val="000000"/>
                          </a:solidFill>
                        </a:rPr>
                        <a:t>비고</a:t>
                      </a:r>
                      <a:endParaRPr sz="24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38100">
                      <a:solidFill>
                        <a:srgbClr val="BFBFB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BFBFB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629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2400"/>
                        <a:buFont typeface="Calibri"/>
                        <a:buNone/>
                      </a:pPr>
                      <a:r>
                        <a:rPr b="1" lang="en-US" sz="2400" u="none" cap="none" strike="noStrike">
                          <a:solidFill>
                            <a:srgbClr val="3F3F3F"/>
                          </a:solidFill>
                        </a:rPr>
                        <a:t>사전 기획</a:t>
                      </a:r>
                      <a:endParaRPr b="1" sz="2400" u="none" cap="none" strike="noStrike">
                        <a:solidFill>
                          <a:srgbClr val="3F3F3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BFBFB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r>
                        <a:rPr b="1" lang="en-US" sz="2400" u="none" cap="none" strike="noStrike"/>
                        <a:t>2020.03.18</a:t>
                      </a:r>
                      <a:r>
                        <a:rPr b="1" lang="en-US" sz="1600" u="none" cap="none" strike="noStrike"/>
                        <a:t>(수) </a:t>
                      </a:r>
                      <a:r>
                        <a:rPr b="1" lang="en-US" sz="2400" u="none" cap="none" strike="noStrike"/>
                        <a:t>~ 2020.03.21</a:t>
                      </a:r>
                      <a:r>
                        <a:rPr b="1" lang="en-US" sz="1600" u="none" cap="none" strike="noStrike"/>
                        <a:t>(토)</a:t>
                      </a:r>
                      <a:endParaRPr b="1" sz="24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BFBFB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r>
                        <a:rPr b="1" lang="en-US" sz="2000" u="none" cap="none" strike="noStrike">
                          <a:solidFill>
                            <a:srgbClr val="000000"/>
                          </a:solidFill>
                        </a:rPr>
                        <a:t>기획 및 주제선정</a:t>
                      </a:r>
                      <a:endParaRPr b="1" sz="2000" u="none" cap="none" strike="noStrike">
                        <a:solidFill>
                          <a:srgbClr val="000000"/>
                        </a:solidFill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r>
                        <a:rPr b="1" lang="en-US" sz="2000" u="none" cap="none" strike="noStrike">
                          <a:solidFill>
                            <a:srgbClr val="000000"/>
                          </a:solidFill>
                        </a:rPr>
                        <a:t> </a:t>
                      </a:r>
                      <a:endParaRPr b="1" sz="1400" u="none" cap="none" strike="noStrike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r>
                        <a:rPr b="1" lang="en-US" sz="2000" u="none" cap="none" strike="noStrike">
                          <a:solidFill>
                            <a:srgbClr val="000000"/>
                          </a:solidFill>
                        </a:rPr>
                        <a:t>팀 회의</a:t>
                      </a:r>
                      <a:endParaRPr b="1" sz="2000" u="none" cap="none" strike="noStrike">
                        <a:solidFill>
                          <a:srgbClr val="000000"/>
                        </a:solidFill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r>
                        <a:t/>
                      </a:r>
                      <a:endParaRPr b="1" sz="2000" u="none" cap="none" strike="noStrike">
                        <a:solidFill>
                          <a:srgbClr val="000000"/>
                        </a:solidFill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r>
                        <a:rPr b="1" lang="en-US" sz="2000" u="none" cap="none" strike="noStrike">
                          <a:solidFill>
                            <a:srgbClr val="000000"/>
                          </a:solidFill>
                        </a:rPr>
                        <a:t>멘토링 활동을 통한 </a:t>
                      </a:r>
                      <a:endParaRPr b="1" sz="1400" u="none" cap="none" strike="noStrike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r>
                        <a:rPr b="1" lang="en-US" sz="2000" u="none" cap="none" strike="noStrike">
                          <a:solidFill>
                            <a:srgbClr val="000000"/>
                          </a:solidFill>
                        </a:rPr>
                        <a:t>프로젝트 적합성 검토 </a:t>
                      </a:r>
                      <a:endParaRPr b="1" sz="20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BFBFB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r>
                        <a:rPr b="1" lang="en-US" sz="1800" u="none" cap="none" strike="noStrike">
                          <a:solidFill>
                            <a:srgbClr val="000000"/>
                          </a:solidFill>
                        </a:rPr>
                        <a:t>현업 멘토님들과 </a:t>
                      </a:r>
                      <a:endParaRPr b="1"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r>
                        <a:rPr b="1" lang="en-US" sz="1800" u="none" cap="none" strike="noStrike">
                          <a:solidFill>
                            <a:srgbClr val="000000"/>
                          </a:solidFill>
                        </a:rPr>
                        <a:t>멘토링 활동</a:t>
                      </a:r>
                      <a:endParaRPr b="1" sz="18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BFBFB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624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2400"/>
                        <a:buFont typeface="Calibri"/>
                        <a:buNone/>
                      </a:pPr>
                      <a:r>
                        <a:rPr b="1" lang="en-US" sz="2400" u="none" cap="none" strike="noStrike">
                          <a:solidFill>
                            <a:srgbClr val="3F3F3F"/>
                          </a:solidFill>
                        </a:rPr>
                        <a:t>개발</a:t>
                      </a:r>
                      <a:endParaRPr b="1" sz="2400" u="none" cap="none" strike="noStrike">
                        <a:solidFill>
                          <a:srgbClr val="3F3F3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r>
                        <a:rPr b="1" lang="en-US" sz="2400" u="none" cap="none" strike="noStrike">
                          <a:solidFill>
                            <a:srgbClr val="000000"/>
                          </a:solidFill>
                        </a:rPr>
                        <a:t>2020.03.23</a:t>
                      </a:r>
                      <a:r>
                        <a:rPr b="1" lang="en-US" sz="1600" u="none" cap="none" strike="noStrike">
                          <a:solidFill>
                            <a:srgbClr val="000000"/>
                          </a:solidFill>
                        </a:rPr>
                        <a:t>(월)</a:t>
                      </a:r>
                      <a:r>
                        <a:rPr b="1" lang="en-US" sz="2400" u="none" cap="none" strike="noStrike">
                          <a:solidFill>
                            <a:srgbClr val="000000"/>
                          </a:solidFill>
                        </a:rPr>
                        <a:t> ~ 2020.04.29</a:t>
                      </a:r>
                      <a:r>
                        <a:rPr b="1" lang="en-US" sz="1600" u="none" cap="none" strike="noStrike">
                          <a:solidFill>
                            <a:srgbClr val="000000"/>
                          </a:solidFill>
                        </a:rPr>
                        <a:t>(수)</a:t>
                      </a:r>
                      <a:endParaRPr b="1" sz="24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r>
                        <a:rPr b="1" lang="en-US" sz="2000" u="none" cap="none" strike="noStrike">
                          <a:solidFill>
                            <a:srgbClr val="000000"/>
                          </a:solidFill>
                        </a:rPr>
                        <a:t>개발</a:t>
                      </a:r>
                      <a:endParaRPr b="1" sz="20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r>
                        <a:rPr b="1" lang="en-US" sz="1800" u="none" cap="none" strike="noStrike">
                          <a:solidFill>
                            <a:srgbClr val="000000"/>
                          </a:solidFill>
                        </a:rPr>
                        <a:t>Git으로 프로젝트관리</a:t>
                      </a:r>
                      <a:endParaRPr b="1" sz="18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624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2400"/>
                        <a:buFont typeface="Calibri"/>
                        <a:buNone/>
                      </a:pPr>
                      <a:r>
                        <a:rPr b="1" lang="en-US" sz="2400" u="none" cap="none" strike="noStrike">
                          <a:solidFill>
                            <a:srgbClr val="3F3F3F"/>
                          </a:solidFill>
                        </a:rPr>
                        <a:t>수정/보완</a:t>
                      </a:r>
                      <a:endParaRPr b="1" sz="2400" u="none" cap="none" strike="noStrike">
                        <a:solidFill>
                          <a:srgbClr val="3F3F3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r>
                        <a:rPr b="1" lang="en-US" sz="2400" u="none" cap="none" strike="noStrike">
                          <a:solidFill>
                            <a:srgbClr val="000000"/>
                          </a:solidFill>
                        </a:rPr>
                        <a:t>2020.04.27</a:t>
                      </a:r>
                      <a:r>
                        <a:rPr b="1" lang="en-US" sz="1600" u="none" cap="none" strike="noStrike">
                          <a:solidFill>
                            <a:srgbClr val="000000"/>
                          </a:solidFill>
                        </a:rPr>
                        <a:t>(월)</a:t>
                      </a:r>
                      <a:r>
                        <a:rPr b="1" lang="en-US" sz="2400" u="none" cap="none" strike="noStrike">
                          <a:solidFill>
                            <a:srgbClr val="000000"/>
                          </a:solidFill>
                        </a:rPr>
                        <a:t>~2020.04.29</a:t>
                      </a:r>
                      <a:r>
                        <a:rPr b="1" lang="en-US" sz="1600" u="none" cap="none" strike="noStrike">
                          <a:solidFill>
                            <a:srgbClr val="000000"/>
                          </a:solidFill>
                        </a:rPr>
                        <a:t>(수)</a:t>
                      </a:r>
                      <a:endParaRPr b="1" sz="24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r>
                        <a:rPr b="1" lang="en-US" sz="2000" u="none" cap="none" strike="noStrike">
                          <a:solidFill>
                            <a:srgbClr val="000000"/>
                          </a:solidFill>
                        </a:rPr>
                        <a:t>수정/보완</a:t>
                      </a:r>
                      <a:endParaRPr b="1" sz="20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r>
                        <a:rPr b="1" lang="en-US" sz="1600" u="none" cap="none" strike="noStrike">
                          <a:solidFill>
                            <a:srgbClr val="000000"/>
                          </a:solidFill>
                        </a:rPr>
                        <a:t>문서작성, 패널제작 등</a:t>
                      </a:r>
                      <a:endParaRPr b="1" sz="16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624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2400"/>
                        <a:buFont typeface="Calibri"/>
                        <a:buNone/>
                      </a:pPr>
                      <a:r>
                        <a:rPr b="1" lang="en-US" sz="2400" u="none" cap="none" strike="noStrike">
                          <a:solidFill>
                            <a:srgbClr val="3F3F3F"/>
                          </a:solidFill>
                        </a:rPr>
                        <a:t>총 개발기간</a:t>
                      </a:r>
                      <a:endParaRPr b="1" sz="2400" u="none" cap="none" strike="noStrike">
                        <a:solidFill>
                          <a:srgbClr val="3F3F3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r>
                        <a:rPr b="1" lang="en-US" sz="2400" u="none" cap="none" strike="noStrike">
                          <a:solidFill>
                            <a:srgbClr val="000000"/>
                          </a:solidFill>
                        </a:rPr>
                        <a:t>2020.03.23</a:t>
                      </a:r>
                      <a:r>
                        <a:rPr b="1" lang="en-US" sz="1600" u="none" cap="none" strike="noStrike">
                          <a:solidFill>
                            <a:srgbClr val="000000"/>
                          </a:solidFill>
                        </a:rPr>
                        <a:t>(월)</a:t>
                      </a:r>
                      <a:r>
                        <a:rPr b="1" lang="en-US" sz="2400" u="none" cap="none" strike="noStrike">
                          <a:solidFill>
                            <a:srgbClr val="000000"/>
                          </a:solidFill>
                        </a:rPr>
                        <a:t> ~ 2020.04.29</a:t>
                      </a:r>
                      <a:r>
                        <a:rPr b="1" lang="en-US" sz="1600" u="none" cap="none" strike="noStrike">
                          <a:solidFill>
                            <a:srgbClr val="000000"/>
                          </a:solidFill>
                        </a:rPr>
                        <a:t>(수)</a:t>
                      </a:r>
                      <a:endParaRPr b="1" sz="24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r>
                        <a:t/>
                      </a:r>
                      <a:endParaRPr b="1" sz="24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hMerge="1"/>
              </a:tr>
            </a:tbl>
          </a:graphicData>
        </a:graphic>
      </p:graphicFrame>
      <p:grpSp>
        <p:nvGrpSpPr>
          <p:cNvPr id="363" name="Google Shape;363;g753c51c6fa_3_145"/>
          <p:cNvGrpSpPr/>
          <p:nvPr/>
        </p:nvGrpSpPr>
        <p:grpSpPr>
          <a:xfrm>
            <a:off x="0" y="-81280"/>
            <a:ext cx="12192000" cy="1323439"/>
            <a:chOff x="0" y="-81280"/>
            <a:chExt cx="12192000" cy="1323439"/>
          </a:xfrm>
        </p:grpSpPr>
        <p:grpSp>
          <p:nvGrpSpPr>
            <p:cNvPr id="364" name="Google Shape;364;g753c51c6fa_3_145"/>
            <p:cNvGrpSpPr/>
            <p:nvPr/>
          </p:nvGrpSpPr>
          <p:grpSpPr>
            <a:xfrm>
              <a:off x="0" y="-81280"/>
              <a:ext cx="7176976" cy="1323439"/>
              <a:chOff x="0" y="-81280"/>
              <a:chExt cx="7176976" cy="1323439"/>
            </a:xfrm>
          </p:grpSpPr>
          <p:sp>
            <p:nvSpPr>
              <p:cNvPr id="365" name="Google Shape;365;g753c51c6fa_3_145"/>
              <p:cNvSpPr txBox="1"/>
              <p:nvPr/>
            </p:nvSpPr>
            <p:spPr>
              <a:xfrm>
                <a:off x="74430" y="-81280"/>
                <a:ext cx="1229360" cy="132343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en-US" sz="6600" u="none" cap="none" strike="noStrike">
                    <a:solidFill>
                      <a:srgbClr val="D8D8D8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0</a:t>
                </a:r>
                <a:endParaRPr b="0" i="0" sz="6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366" name="Google Shape;366;g753c51c6fa_3_145"/>
              <p:cNvGrpSpPr/>
              <p:nvPr/>
            </p:nvGrpSpPr>
            <p:grpSpPr>
              <a:xfrm>
                <a:off x="0" y="-49381"/>
                <a:ext cx="7176976" cy="1107996"/>
                <a:chOff x="0" y="-49381"/>
                <a:chExt cx="7176976" cy="1107996"/>
              </a:xfrm>
            </p:grpSpPr>
            <p:sp>
              <p:nvSpPr>
                <p:cNvPr id="367" name="Google Shape;367;g753c51c6fa_3_145"/>
                <p:cNvSpPr/>
                <p:nvPr/>
              </p:nvSpPr>
              <p:spPr>
                <a:xfrm>
                  <a:off x="0" y="0"/>
                  <a:ext cx="6096000" cy="456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68" name="Google Shape;368;g753c51c6fa_3_145"/>
                <p:cNvSpPr txBox="1"/>
                <p:nvPr/>
              </p:nvSpPr>
              <p:spPr>
                <a:xfrm>
                  <a:off x="904887" y="141158"/>
                  <a:ext cx="6272089" cy="64629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sp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3600"/>
                    <a:buFont typeface="Arial"/>
                    <a:buNone/>
                  </a:pPr>
                  <a:r>
                    <a:rPr b="1" i="0" lang="en-US" sz="3600" u="none" cap="none" strike="noStrike">
                      <a:solidFill>
                        <a:srgbClr val="3F3F3F"/>
                      </a:solidFill>
                      <a:latin typeface="Century Gothic"/>
                      <a:ea typeface="Century Gothic"/>
                      <a:cs typeface="Century Gothic"/>
                      <a:sym typeface="Century Gothic"/>
                    </a:rPr>
                    <a:t>프로젝트 절차 및 수행 방법</a:t>
                  </a:r>
                  <a:endParaRPr b="1" i="0" sz="3600" u="none" cap="none" strike="noStrike">
                    <a:solidFill>
                      <a:srgbClr val="3F3F3F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endParaRPr>
                </a:p>
              </p:txBody>
            </p:sp>
            <p:sp>
              <p:nvSpPr>
                <p:cNvPr id="369" name="Google Shape;369;g753c51c6fa_3_145"/>
                <p:cNvSpPr txBox="1"/>
                <p:nvPr/>
              </p:nvSpPr>
              <p:spPr>
                <a:xfrm>
                  <a:off x="343197" y="-49381"/>
                  <a:ext cx="670560" cy="110799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spAutoFit/>
                </a:bodyPr>
                <a:lstStyle/>
                <a:p>
                  <a:pPr indent="0" lvl="0" marL="0" marR="0" rtl="0" algn="just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0" i="0" lang="en-US" sz="6600" u="none" cap="none" strike="noStrike">
                      <a:solidFill>
                        <a:srgbClr val="000000"/>
                      </a:solidFill>
                      <a:latin typeface="Century Gothic"/>
                      <a:ea typeface="Century Gothic"/>
                      <a:cs typeface="Century Gothic"/>
                      <a:sym typeface="Century Gothic"/>
                    </a:rPr>
                    <a:t>3</a:t>
                  </a:r>
                  <a:endParaRPr b="0" i="0" sz="66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cxnSp>
          <p:nvCxnSpPr>
            <p:cNvPr id="370" name="Google Shape;370;g753c51c6fa_3_145"/>
            <p:cNvCxnSpPr/>
            <p:nvPr/>
          </p:nvCxnSpPr>
          <p:spPr>
            <a:xfrm>
              <a:off x="0" y="893322"/>
              <a:ext cx="12192000" cy="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76d30a2395_2_1"/>
          <p:cNvSpPr/>
          <p:nvPr/>
        </p:nvSpPr>
        <p:spPr>
          <a:xfrm>
            <a:off x="0" y="0"/>
            <a:ext cx="6096600" cy="46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76" name="Google Shape;376;g76d30a2395_2_1"/>
          <p:cNvCxnSpPr/>
          <p:nvPr/>
        </p:nvCxnSpPr>
        <p:spPr>
          <a:xfrm>
            <a:off x="0" y="1010285"/>
            <a:ext cx="12192600" cy="6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descr="그리기이(가) 표시된 사진&#10;&#10;자동 생성된 설명" id="377" name="Google Shape;377;g76d30a2395_2_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91640" y="1096370"/>
            <a:ext cx="1188000" cy="118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g76d30a2395_2_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23125" y="1096370"/>
            <a:ext cx="1188000" cy="118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표지판, 모니터, 거리이(가) 표시된 사진&#10;&#10;자동 생성된 설명" id="379" name="Google Shape;379;g76d30a2395_2_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02210" y="1096370"/>
            <a:ext cx="1188000" cy="11880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80" name="Google Shape;380;g76d30a2395_2_1"/>
          <p:cNvGraphicFramePr/>
          <p:nvPr/>
        </p:nvGraphicFramePr>
        <p:xfrm>
          <a:off x="439738" y="2653162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{84F34DE2-85B2-40AB-AF12-8C8EAE9DE94D}</a:tableStyleId>
              </a:tblPr>
              <a:tblGrid>
                <a:gridCol w="3292425"/>
                <a:gridCol w="2673375"/>
                <a:gridCol w="2673375"/>
                <a:gridCol w="2673375"/>
              </a:tblGrid>
              <a:tr h="2859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400"/>
                        <a:buFont typeface="Calibri"/>
                        <a:buNone/>
                      </a:pPr>
                      <a:r>
                        <a:rPr b="1" lang="en-US" sz="24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구분</a:t>
                      </a:r>
                      <a:endParaRPr b="1" sz="24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400"/>
                        <a:buFont typeface="Calibri"/>
                        <a:buNone/>
                      </a:pPr>
                      <a:r>
                        <a:rPr b="1" lang="en-US" sz="24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CAN 통신 규약</a:t>
                      </a:r>
                      <a:endParaRPr b="1" sz="24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</a:tr>
              <a:tr h="3377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2400"/>
                        <a:buFont typeface="Calibri"/>
                        <a:buNone/>
                      </a:pPr>
                      <a:r>
                        <a:rPr b="1" lang="en-US" sz="2400" u="none" cap="none" strike="noStrike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송신 ID</a:t>
                      </a:r>
                      <a:endParaRPr b="1" sz="2400" u="none" cap="none" strike="noStrike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r>
                        <a:rPr lang="en-US" sz="2400" u="none" cap="none" strike="noStrike">
                          <a:solidFill>
                            <a:srgbClr val="000000"/>
                          </a:solidFill>
                        </a:rPr>
                        <a:t>130000003</a:t>
                      </a:r>
                      <a:endParaRPr sz="24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r>
                        <a:rPr lang="en-US" sz="2400" u="none" cap="none" strike="noStrike">
                          <a:solidFill>
                            <a:srgbClr val="000000"/>
                          </a:solidFill>
                        </a:rPr>
                        <a:t>14000004</a:t>
                      </a:r>
                      <a:endParaRPr sz="24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r>
                        <a:rPr lang="en-US" sz="2400" u="none" cap="none" strike="noStrike">
                          <a:solidFill>
                            <a:srgbClr val="000000"/>
                          </a:solidFill>
                        </a:rPr>
                        <a:t>15000005</a:t>
                      </a:r>
                      <a:endParaRPr sz="24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377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2400"/>
                        <a:buFont typeface="Calibri"/>
                        <a:buNone/>
                      </a:pPr>
                      <a:r>
                        <a:rPr b="1" lang="en-US" sz="2400" u="none" cap="none" strike="noStrike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송신 DATA</a:t>
                      </a:r>
                      <a:endParaRPr b="1" sz="2400" u="none" cap="none" strike="noStrike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r>
                        <a:rPr lang="en-US" sz="2400" u="none" cap="none" strike="noStrike">
                          <a:solidFill>
                            <a:srgbClr val="000000"/>
                          </a:solidFill>
                        </a:rPr>
                        <a:t>현재 수치</a:t>
                      </a:r>
                      <a:endParaRPr sz="24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r>
                        <a:rPr lang="en-US" sz="2400" u="none" cap="none" strike="noStrike">
                          <a:solidFill>
                            <a:srgbClr val="000000"/>
                          </a:solidFill>
                        </a:rPr>
                        <a:t>현재 위치</a:t>
                      </a:r>
                      <a:endParaRPr sz="24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r>
                        <a:rPr lang="en-US" sz="2400" u="none" cap="none" strike="noStrike">
                          <a:solidFill>
                            <a:srgbClr val="000000"/>
                          </a:solidFill>
                        </a:rPr>
                        <a:t>현재 온도</a:t>
                      </a:r>
                      <a:endParaRPr sz="24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377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2400"/>
                        <a:buFont typeface="Calibri"/>
                        <a:buNone/>
                      </a:pPr>
                      <a:r>
                        <a:rPr b="1" lang="en-US" sz="2400" u="none" cap="none" strike="noStrik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수신 ID</a:t>
                      </a:r>
                      <a:endParaRPr b="1" sz="2400" u="none" cap="none" strike="noStrik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EC800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r>
                        <a:rPr b="1" lang="en-US" sz="2400" u="none" cap="none" strike="noStrike">
                          <a:solidFill>
                            <a:schemeClr val="lt1"/>
                          </a:solidFill>
                        </a:rPr>
                        <a:t>수신 DATA</a:t>
                      </a:r>
                      <a:endParaRPr b="1" sz="2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EC800"/>
                    </a:solidFill>
                  </a:tcPr>
                </a:tc>
                <a:tc hMerge="1"/>
                <a:tc hMerge="1"/>
              </a:tr>
              <a:tr h="5146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2400"/>
                        <a:buFont typeface="Calibri"/>
                        <a:buNone/>
                      </a:pPr>
                      <a:r>
                        <a:rPr b="1" lang="en-US" sz="2400" u="none" cap="none" strike="noStrike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10000000 (작업)</a:t>
                      </a:r>
                      <a:endParaRPr b="1" sz="2400" u="none" cap="none" strike="noStrike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r>
                        <a:rPr lang="en-US" sz="24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-2 </a:t>
                      </a:r>
                      <a:endParaRPr sz="24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r>
                        <a:rPr lang="en-US" sz="24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입고/출고 물품 위치 참조 </a:t>
                      </a:r>
                      <a:endParaRPr sz="24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r>
                        <a:t/>
                      </a:r>
                      <a:endParaRPr sz="24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5146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2400"/>
                        <a:buFont typeface="Calibri"/>
                        <a:buNone/>
                      </a:pPr>
                      <a:r>
                        <a:rPr b="1" lang="en-US" sz="2400" u="none" cap="none" strike="noStrike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10000001 (대기)</a:t>
                      </a:r>
                      <a:endParaRPr b="1" sz="2400" u="none" cap="none" strike="noStrike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r>
                        <a:rPr lang="en-US" sz="24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-1</a:t>
                      </a:r>
                      <a:endParaRPr sz="24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r>
                        <a:t/>
                      </a:r>
                      <a:endParaRPr sz="24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r>
                        <a:t/>
                      </a:r>
                      <a:endParaRPr sz="24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5146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2400"/>
                        <a:buFont typeface="Calibri"/>
                        <a:buNone/>
                      </a:pPr>
                      <a:r>
                        <a:rPr b="1" lang="en-US" sz="2400" u="none" cap="none" strike="noStrike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10000002 (충전)</a:t>
                      </a:r>
                      <a:endParaRPr b="1" sz="2400" u="none" cap="none" strike="noStrike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r>
                        <a:rPr lang="en-US" sz="24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+10</a:t>
                      </a:r>
                      <a:endParaRPr sz="24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r>
                        <a:t/>
                      </a:r>
                      <a:endParaRPr sz="24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r>
                        <a:t/>
                      </a:r>
                      <a:endParaRPr sz="24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381" name="Google Shape;381;g76d30a2395_2_1"/>
          <p:cNvSpPr txBox="1"/>
          <p:nvPr/>
        </p:nvSpPr>
        <p:spPr>
          <a:xfrm>
            <a:off x="1097275" y="-19675"/>
            <a:ext cx="6096000" cy="6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-US" sz="36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프로젝트 </a:t>
            </a:r>
            <a:r>
              <a:rPr b="1" lang="en-US" sz="3600">
                <a:solidFill>
                  <a:srgbClr val="3F3F3F"/>
                </a:solidFill>
              </a:rPr>
              <a:t>결과</a:t>
            </a:r>
            <a:endParaRPr/>
          </a:p>
        </p:txBody>
      </p:sp>
      <p:sp>
        <p:nvSpPr>
          <p:cNvPr id="382" name="Google Shape;382;g76d30a2395_2_1"/>
          <p:cNvSpPr txBox="1"/>
          <p:nvPr/>
        </p:nvSpPr>
        <p:spPr>
          <a:xfrm>
            <a:off x="134375" y="-129600"/>
            <a:ext cx="1793100" cy="13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000" u="none" cap="none" strike="noStrike">
                <a:solidFill>
                  <a:srgbClr val="D8D8D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0</a:t>
            </a:r>
            <a:endParaRPr b="0" i="0" sz="80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83" name="Google Shape;383;g76d30a2395_2_1"/>
          <p:cNvSpPr txBox="1"/>
          <p:nvPr/>
        </p:nvSpPr>
        <p:spPr>
          <a:xfrm>
            <a:off x="457175" y="-148250"/>
            <a:ext cx="676200" cy="13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4</a:t>
            </a:r>
            <a:endParaRPr/>
          </a:p>
        </p:txBody>
      </p:sp>
      <p:sp>
        <p:nvSpPr>
          <p:cNvPr id="384" name="Google Shape;384;g76d30a2395_2_1"/>
          <p:cNvSpPr txBox="1"/>
          <p:nvPr/>
        </p:nvSpPr>
        <p:spPr>
          <a:xfrm>
            <a:off x="1173480" y="532130"/>
            <a:ext cx="5722500" cy="4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지게차 ECU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17"/>
          <p:cNvSpPr txBox="1"/>
          <p:nvPr/>
        </p:nvSpPr>
        <p:spPr>
          <a:xfrm>
            <a:off x="5188585" y="2519680"/>
            <a:ext cx="1829400" cy="182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91" name="Google Shape;391;p17"/>
          <p:cNvSpPr txBox="1"/>
          <p:nvPr/>
        </p:nvSpPr>
        <p:spPr>
          <a:xfrm>
            <a:off x="5662700" y="1504900"/>
            <a:ext cx="6287100" cy="4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900">
                <a:solidFill>
                  <a:schemeClr val="dk1"/>
                </a:solidFill>
              </a:rPr>
              <a:t>①</a:t>
            </a:r>
            <a:r>
              <a:rPr b="0" i="0" lang="en-US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송신 시 CAN 통신 규약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900"/>
              <a:t>     -&gt; </a:t>
            </a:r>
            <a:r>
              <a:rPr b="0" i="0" lang="en-US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id 13000003 14000004 15000005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900">
                <a:solidFill>
                  <a:schemeClr val="dk1"/>
                </a:solidFill>
              </a:rPr>
              <a:t>②</a:t>
            </a:r>
            <a:r>
              <a:rPr b="0" i="0" lang="en-US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지게차 Controller의 제어 </a:t>
            </a:r>
            <a:endParaRPr b="0" i="0" sz="1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900">
                <a:solidFill>
                  <a:schemeClr val="dk1"/>
                </a:solidFill>
              </a:rPr>
              <a:t>    </a:t>
            </a:r>
            <a:r>
              <a:rPr b="0" i="0" lang="en-US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수신 시 CAN 통신 규약</a:t>
            </a:r>
            <a:endParaRPr b="0" i="0" sz="1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900">
                <a:solidFill>
                  <a:schemeClr val="dk1"/>
                </a:solidFill>
              </a:rPr>
              <a:t>     -&gt; </a:t>
            </a:r>
            <a:r>
              <a:rPr b="0" i="0" lang="en-US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id 10000000 10000001 100000002</a:t>
            </a:r>
            <a:endParaRPr b="0" i="0" sz="1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battery id 를 참조하여 증감량변화 -2 -1 +10</a:t>
            </a:r>
            <a:endParaRPr b="0" i="0" sz="1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Location id 과 data 를 참조하여 </a:t>
            </a:r>
            <a:endParaRPr b="0" i="0" sz="1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입고/출고 대상의 위치로 이동 및 </a:t>
            </a:r>
            <a:endParaRPr b="0" i="0" sz="1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작업 수행 후 복귀(알고리즘) - 표로 만들어야 겠다</a:t>
            </a:r>
            <a:endParaRPr b="0" i="0" sz="1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900">
                <a:solidFill>
                  <a:schemeClr val="dk1"/>
                </a:solidFill>
              </a:rPr>
              <a:t>③ </a:t>
            </a:r>
            <a:r>
              <a:rPr b="0" i="0" lang="en-US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SerialWrite SerialRead Thread 제어 join, </a:t>
            </a:r>
            <a:endParaRPr b="0" i="0" sz="1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yield 통신불가 시 interrupt suspend  효율성 증가</a:t>
            </a:r>
            <a:endParaRPr b="0" i="0" sz="1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동기화-&gt;배터리 증감량 데이터 확실성 및 안정성 확보</a:t>
            </a:r>
            <a:endParaRPr b="0" i="0" sz="1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Thread Pool 사용 -&gt; 생성/소멸이 반복되는 스레드의 비용 절약</a:t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2" name="Google Shape;392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10799995">
            <a:off x="510123" y="1275348"/>
            <a:ext cx="4744172" cy="502472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93" name="Google Shape;393;p17"/>
          <p:cNvGrpSpPr/>
          <p:nvPr/>
        </p:nvGrpSpPr>
        <p:grpSpPr>
          <a:xfrm>
            <a:off x="0" y="-81280"/>
            <a:ext cx="12192000" cy="1323439"/>
            <a:chOff x="0" y="-81280"/>
            <a:chExt cx="12192000" cy="1323439"/>
          </a:xfrm>
        </p:grpSpPr>
        <p:cxnSp>
          <p:nvCxnSpPr>
            <p:cNvPr id="394" name="Google Shape;394;p17"/>
            <p:cNvCxnSpPr/>
            <p:nvPr/>
          </p:nvCxnSpPr>
          <p:spPr>
            <a:xfrm>
              <a:off x="0" y="935854"/>
              <a:ext cx="12192000" cy="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grpSp>
          <p:nvGrpSpPr>
            <p:cNvPr id="395" name="Google Shape;395;p17"/>
            <p:cNvGrpSpPr/>
            <p:nvPr/>
          </p:nvGrpSpPr>
          <p:grpSpPr>
            <a:xfrm>
              <a:off x="0" y="-81280"/>
              <a:ext cx="7025908" cy="1323439"/>
              <a:chOff x="0" y="-81280"/>
              <a:chExt cx="7025908" cy="1323439"/>
            </a:xfrm>
          </p:grpSpPr>
          <p:sp>
            <p:nvSpPr>
              <p:cNvPr id="396" name="Google Shape;396;p17"/>
              <p:cNvSpPr/>
              <p:nvPr/>
            </p:nvSpPr>
            <p:spPr>
              <a:xfrm>
                <a:off x="0" y="0"/>
                <a:ext cx="6096000" cy="456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7" name="Google Shape;397;p17"/>
              <p:cNvSpPr txBox="1"/>
              <p:nvPr/>
            </p:nvSpPr>
            <p:spPr>
              <a:xfrm>
                <a:off x="904888" y="7147"/>
                <a:ext cx="5191112" cy="64629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600"/>
                  <a:buFont typeface="Arial"/>
                  <a:buNone/>
                </a:pPr>
                <a:r>
                  <a:rPr b="1" i="0" lang="en-US" sz="3600" u="none" cap="none" strike="noStrike">
                    <a:solidFill>
                      <a:srgbClr val="3F3F3F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프로젝트 수행 결과</a:t>
                </a:r>
                <a:endParaRPr b="1" i="0" sz="3600" u="none" cap="none" strike="noStrike">
                  <a:solidFill>
                    <a:srgbClr val="3F3F3F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398" name="Google Shape;398;p17"/>
              <p:cNvSpPr txBox="1"/>
              <p:nvPr/>
            </p:nvSpPr>
            <p:spPr>
              <a:xfrm>
                <a:off x="74430" y="-81280"/>
                <a:ext cx="1229360" cy="132343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en-US" sz="6600" u="none" cap="none" strike="noStrike">
                    <a:solidFill>
                      <a:srgbClr val="D8D8D8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0</a:t>
                </a:r>
                <a:endParaRPr b="0" i="0" sz="6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9" name="Google Shape;399;p17"/>
              <p:cNvSpPr txBox="1"/>
              <p:nvPr/>
            </p:nvSpPr>
            <p:spPr>
              <a:xfrm>
                <a:off x="353830" y="-27298"/>
                <a:ext cx="670560" cy="110799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just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en-US" sz="6600" u="none" cap="none" strike="noStrike">
                    <a:solidFill>
                      <a:srgbClr val="000000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4</a:t>
                </a:r>
                <a:endParaRPr b="0" i="0" sz="6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0" name="Google Shape;400;p17"/>
              <p:cNvSpPr/>
              <p:nvPr/>
            </p:nvSpPr>
            <p:spPr>
              <a:xfrm>
                <a:off x="929908" y="559174"/>
                <a:ext cx="6096000" cy="5847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en-US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지게차 ECU</a:t>
                </a:r>
                <a:br>
                  <a:rPr b="0" i="0" lang="en-US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01" name="Google Shape;401;p17"/>
          <p:cNvSpPr txBox="1"/>
          <p:nvPr/>
        </p:nvSpPr>
        <p:spPr>
          <a:xfrm>
            <a:off x="5662700" y="816175"/>
            <a:ext cx="4680300" cy="5229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lang="en-US" sz="1800">
                <a:solidFill>
                  <a:schemeClr val="dk1"/>
                </a:solidFill>
              </a:rPr>
              <a:t>지게차의 배터리 위치 온도 실시간으로 송신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76d30a2395_2_191"/>
          <p:cNvSpPr/>
          <p:nvPr/>
        </p:nvSpPr>
        <p:spPr>
          <a:xfrm>
            <a:off x="0" y="0"/>
            <a:ext cx="6096600" cy="46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08" name="Google Shape;408;g76d30a2395_2_191"/>
          <p:cNvCxnSpPr/>
          <p:nvPr/>
        </p:nvCxnSpPr>
        <p:spPr>
          <a:xfrm>
            <a:off x="0" y="1010285"/>
            <a:ext cx="12192600" cy="6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09" name="Google Shape;409;g76d30a2395_2_191"/>
          <p:cNvSpPr txBox="1"/>
          <p:nvPr/>
        </p:nvSpPr>
        <p:spPr>
          <a:xfrm>
            <a:off x="5188585" y="2519680"/>
            <a:ext cx="1829400" cy="182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10" name="Google Shape;410;g76d30a2395_2_191"/>
          <p:cNvSpPr txBox="1"/>
          <p:nvPr/>
        </p:nvSpPr>
        <p:spPr>
          <a:xfrm>
            <a:off x="5785675" y="2071050"/>
            <a:ext cx="6304500" cy="31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① </a:t>
            </a:r>
            <a:r>
              <a:rPr lang="en-US" sz="2400">
                <a:solidFill>
                  <a:schemeClr val="dk1"/>
                </a:solidFill>
              </a:rPr>
              <a:t> Battery 30% 미만 시 CHARGING</a:t>
            </a:r>
            <a:endParaRPr sz="24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② </a:t>
            </a:r>
            <a:r>
              <a:rPr lang="en-US" sz="2400">
                <a:solidFill>
                  <a:schemeClr val="dk1"/>
                </a:solidFill>
              </a:rPr>
              <a:t> 작업 수신 시 WAITING → WORKING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③ </a:t>
            </a:r>
            <a:r>
              <a:rPr lang="en-US" sz="2400">
                <a:solidFill>
                  <a:schemeClr val="dk1"/>
                </a:solidFill>
              </a:rPr>
              <a:t> 완료 수신 시 WORKING → WAITING 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④ </a:t>
            </a:r>
            <a:r>
              <a:rPr lang="en-US" sz="2400">
                <a:solidFill>
                  <a:schemeClr val="dk1"/>
                </a:solidFill>
              </a:rPr>
              <a:t> Tablet Server 로 Msg 객체 송신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g76d30a2395_2_191"/>
          <p:cNvSpPr txBox="1"/>
          <p:nvPr/>
        </p:nvSpPr>
        <p:spPr>
          <a:xfrm>
            <a:off x="413300" y="2092750"/>
            <a:ext cx="5320500" cy="30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① </a:t>
            </a: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Msg 객체</a:t>
            </a:r>
            <a:r>
              <a:rPr lang="en-US" sz="2400"/>
              <a:t>에서 상품의 위치 </a:t>
            </a: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참조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sz="24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sz="24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② </a:t>
            </a: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ID WORKING</a:t>
            </a:r>
            <a:r>
              <a:rPr lang="en-US" sz="2400">
                <a:solidFill>
                  <a:schemeClr val="dk1"/>
                </a:solidFill>
              </a:rPr>
              <a:t>(10000000)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+"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 상품의 위치</a:t>
            </a:r>
            <a:r>
              <a:rPr lang="en-US" sz="2400"/>
              <a:t> ECU 에</a:t>
            </a: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송신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2" name="Google Shape;412;g76d30a2395_2_191"/>
          <p:cNvSpPr txBox="1"/>
          <p:nvPr/>
        </p:nvSpPr>
        <p:spPr>
          <a:xfrm>
            <a:off x="6583975" y="1248200"/>
            <a:ext cx="4799700" cy="5373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-US" sz="2400"/>
              <a:t>지게차 현재 상태 송신</a:t>
            </a:r>
            <a:endParaRPr b="1" i="0" sz="2400" u="none" cap="none" strike="noStrike">
              <a:solidFill>
                <a:srgbClr val="000000"/>
              </a:solidFill>
            </a:endParaRPr>
          </a:p>
        </p:txBody>
      </p:sp>
      <p:sp>
        <p:nvSpPr>
          <p:cNvPr id="413" name="Google Shape;413;g76d30a2395_2_191"/>
          <p:cNvSpPr txBox="1"/>
          <p:nvPr/>
        </p:nvSpPr>
        <p:spPr>
          <a:xfrm>
            <a:off x="1096850" y="1269900"/>
            <a:ext cx="3953400" cy="5373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-US" sz="2400"/>
              <a:t>입/출고 작업 내역 수신</a:t>
            </a:r>
            <a:endParaRPr b="1" i="0" sz="2400" u="none" cap="none" strike="noStrike">
              <a:solidFill>
                <a:srgbClr val="000000"/>
              </a:solidFill>
            </a:endParaRPr>
          </a:p>
        </p:txBody>
      </p:sp>
      <p:sp>
        <p:nvSpPr>
          <p:cNvPr id="414" name="Google Shape;414;g76d30a2395_2_191"/>
          <p:cNvSpPr txBox="1"/>
          <p:nvPr/>
        </p:nvSpPr>
        <p:spPr>
          <a:xfrm>
            <a:off x="1097275" y="-19675"/>
            <a:ext cx="6096000" cy="6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-US" sz="36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프로젝트 </a:t>
            </a:r>
            <a:r>
              <a:rPr b="1" lang="en-US" sz="3600">
                <a:solidFill>
                  <a:srgbClr val="3F3F3F"/>
                </a:solidFill>
              </a:rPr>
              <a:t>결과</a:t>
            </a:r>
            <a:endParaRPr/>
          </a:p>
        </p:txBody>
      </p:sp>
      <p:sp>
        <p:nvSpPr>
          <p:cNvPr id="415" name="Google Shape;415;g76d30a2395_2_191"/>
          <p:cNvSpPr txBox="1"/>
          <p:nvPr/>
        </p:nvSpPr>
        <p:spPr>
          <a:xfrm>
            <a:off x="134375" y="-129600"/>
            <a:ext cx="1793100" cy="13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000" u="none" cap="none" strike="noStrike">
                <a:solidFill>
                  <a:srgbClr val="D8D8D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0</a:t>
            </a:r>
            <a:endParaRPr b="0" i="0" sz="80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16" name="Google Shape;416;g76d30a2395_2_191"/>
          <p:cNvSpPr txBox="1"/>
          <p:nvPr/>
        </p:nvSpPr>
        <p:spPr>
          <a:xfrm>
            <a:off x="457175" y="-148250"/>
            <a:ext cx="676200" cy="13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4</a:t>
            </a:r>
            <a:endParaRPr/>
          </a:p>
        </p:txBody>
      </p:sp>
      <p:sp>
        <p:nvSpPr>
          <p:cNvPr id="417" name="Google Shape;417;g76d30a2395_2_191"/>
          <p:cNvSpPr txBox="1"/>
          <p:nvPr/>
        </p:nvSpPr>
        <p:spPr>
          <a:xfrm>
            <a:off x="1173480" y="532130"/>
            <a:ext cx="5722500" cy="4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ECU Controller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8" name="Google Shape;418;g76d30a2395_2_191"/>
          <p:cNvSpPr txBox="1"/>
          <p:nvPr/>
        </p:nvSpPr>
        <p:spPr>
          <a:xfrm>
            <a:off x="597500" y="5759775"/>
            <a:ext cx="10546800" cy="140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</a:t>
            </a:r>
            <a:r>
              <a:rPr i="0" lang="en-US" sz="2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통신불가 시 : interrupt suspend </a:t>
            </a:r>
            <a:r>
              <a:rPr lang="en-US" sz="2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→</a:t>
            </a:r>
            <a:r>
              <a:rPr i="0" lang="en-US" sz="2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예외처리</a:t>
            </a:r>
            <a:endParaRPr i="0" sz="2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2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송신 Data 동기화 → 데이터 확실성 및 안정성 확보</a:t>
            </a:r>
            <a:endParaRPr i="0" sz="2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19" name="Google Shape;419;g76d30a2395_2_191"/>
          <p:cNvSpPr txBox="1"/>
          <p:nvPr/>
        </p:nvSpPr>
        <p:spPr>
          <a:xfrm>
            <a:off x="597509" y="4997275"/>
            <a:ext cx="4799700" cy="647100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-US" sz="2400"/>
              <a:t>Thread 제어</a:t>
            </a:r>
            <a:endParaRPr b="1" i="0" sz="2400" u="none" cap="none" strike="noStrike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18"/>
          <p:cNvSpPr txBox="1"/>
          <p:nvPr/>
        </p:nvSpPr>
        <p:spPr>
          <a:xfrm>
            <a:off x="5188585" y="2519680"/>
            <a:ext cx="1829400" cy="182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26" name="Google Shape;426;p18"/>
          <p:cNvSpPr txBox="1"/>
          <p:nvPr/>
        </p:nvSpPr>
        <p:spPr>
          <a:xfrm>
            <a:off x="613575" y="2504425"/>
            <a:ext cx="5144400" cy="3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① </a:t>
            </a: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CAN 통신 규약에 따라 Battery , Location, Temperature 데이터 실시간 수신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② </a:t>
            </a: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Battery 30% 미만 시 CHARGING 상태로 변경 (1000002)CAN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③ </a:t>
            </a: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Msg 객체의 Forklift 객체에 data 저장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④ </a:t>
            </a: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Tablet Server 로 Msg 객체 송신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Google Shape;427;p18"/>
          <p:cNvSpPr txBox="1"/>
          <p:nvPr/>
        </p:nvSpPr>
        <p:spPr>
          <a:xfrm>
            <a:off x="6312050" y="2504425"/>
            <a:ext cx="4432200" cy="30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①</a:t>
            </a: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Msg 객체의 Task객체를 참조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② </a:t>
            </a: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CAN 통신 규약 ID WORKING 으로 변경 (10000000)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000"/>
              <a:t>s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③ </a:t>
            </a: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CAN 통신 규약 Data 상품의 위치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CAN 송신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8" name="Google Shape;428;p18"/>
          <p:cNvSpPr txBox="1"/>
          <p:nvPr/>
        </p:nvSpPr>
        <p:spPr>
          <a:xfrm>
            <a:off x="1164375" y="1630575"/>
            <a:ext cx="4042800" cy="5253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ECU Data -&gt; Tablet Server</a:t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" name="Google Shape;429;p18"/>
          <p:cNvSpPr txBox="1"/>
          <p:nvPr/>
        </p:nvSpPr>
        <p:spPr>
          <a:xfrm>
            <a:off x="6312050" y="1610625"/>
            <a:ext cx="4161000" cy="5253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Tablet Server -&gt; ECU</a:t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30" name="Google Shape;430;p18"/>
          <p:cNvGrpSpPr/>
          <p:nvPr/>
        </p:nvGrpSpPr>
        <p:grpSpPr>
          <a:xfrm>
            <a:off x="0" y="-81280"/>
            <a:ext cx="12192000" cy="1323439"/>
            <a:chOff x="0" y="-81280"/>
            <a:chExt cx="12192000" cy="1323439"/>
          </a:xfrm>
        </p:grpSpPr>
        <p:cxnSp>
          <p:nvCxnSpPr>
            <p:cNvPr id="431" name="Google Shape;431;p18"/>
            <p:cNvCxnSpPr/>
            <p:nvPr/>
          </p:nvCxnSpPr>
          <p:spPr>
            <a:xfrm>
              <a:off x="0" y="935854"/>
              <a:ext cx="12192000" cy="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grpSp>
          <p:nvGrpSpPr>
            <p:cNvPr id="432" name="Google Shape;432;p18"/>
            <p:cNvGrpSpPr/>
            <p:nvPr/>
          </p:nvGrpSpPr>
          <p:grpSpPr>
            <a:xfrm>
              <a:off x="0" y="-81280"/>
              <a:ext cx="7025908" cy="1323439"/>
              <a:chOff x="0" y="-81280"/>
              <a:chExt cx="7025908" cy="1323439"/>
            </a:xfrm>
          </p:grpSpPr>
          <p:sp>
            <p:nvSpPr>
              <p:cNvPr id="433" name="Google Shape;433;p18"/>
              <p:cNvSpPr/>
              <p:nvPr/>
            </p:nvSpPr>
            <p:spPr>
              <a:xfrm>
                <a:off x="0" y="0"/>
                <a:ext cx="6096000" cy="456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4" name="Google Shape;434;p18"/>
              <p:cNvSpPr txBox="1"/>
              <p:nvPr/>
            </p:nvSpPr>
            <p:spPr>
              <a:xfrm>
                <a:off x="904888" y="7147"/>
                <a:ext cx="5191112" cy="64629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600"/>
                  <a:buFont typeface="Arial"/>
                  <a:buNone/>
                </a:pPr>
                <a:r>
                  <a:rPr b="1" i="0" lang="en-US" sz="3600" u="none" cap="none" strike="noStrike">
                    <a:solidFill>
                      <a:srgbClr val="3F3F3F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프로젝트 수행 결과</a:t>
                </a:r>
                <a:endParaRPr b="1" i="0" sz="3600" u="none" cap="none" strike="noStrike">
                  <a:solidFill>
                    <a:srgbClr val="3F3F3F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435" name="Google Shape;435;p18"/>
              <p:cNvSpPr txBox="1"/>
              <p:nvPr/>
            </p:nvSpPr>
            <p:spPr>
              <a:xfrm>
                <a:off x="74430" y="-81280"/>
                <a:ext cx="1229360" cy="132343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en-US" sz="6600" u="none" cap="none" strike="noStrike">
                    <a:solidFill>
                      <a:srgbClr val="D8D8D8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0</a:t>
                </a:r>
                <a:endParaRPr b="0" i="0" sz="6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6" name="Google Shape;436;p18"/>
              <p:cNvSpPr txBox="1"/>
              <p:nvPr/>
            </p:nvSpPr>
            <p:spPr>
              <a:xfrm>
                <a:off x="353830" y="-27298"/>
                <a:ext cx="670560" cy="110799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just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en-US" sz="6600" u="none" cap="none" strike="noStrike">
                    <a:solidFill>
                      <a:srgbClr val="000000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4</a:t>
                </a:r>
                <a:endParaRPr b="0" i="0" sz="6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7" name="Google Shape;437;p18"/>
              <p:cNvSpPr/>
              <p:nvPr/>
            </p:nvSpPr>
            <p:spPr>
              <a:xfrm>
                <a:off x="929908" y="559174"/>
                <a:ext cx="6096000" cy="5847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en-US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지게차 Controller</a:t>
                </a:r>
                <a:br>
                  <a:rPr b="0" i="0" lang="en-US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4"/>
          <p:cNvSpPr txBox="1"/>
          <p:nvPr/>
        </p:nvSpPr>
        <p:spPr>
          <a:xfrm>
            <a:off x="8196425" y="800725"/>
            <a:ext cx="4348200" cy="29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화면 설명</a:t>
            </a:r>
            <a:endParaRPr b="1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① 지게차 현재 위치 표시 (1초 주기로 갱신)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②지게차별 상태</a:t>
            </a:r>
            <a:r>
              <a:rPr b="0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(1초 주기로 갱신)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    </a:t>
            </a:r>
            <a:r>
              <a:rPr b="1" i="0" lang="en-US" sz="1400" u="none" cap="none" strike="noStrike">
                <a:solidFill>
                  <a:srgbClr val="1155CC"/>
                </a:solidFill>
                <a:latin typeface="Calibri"/>
                <a:ea typeface="Calibri"/>
                <a:cs typeface="Calibri"/>
                <a:sym typeface="Calibri"/>
              </a:rPr>
              <a:t>WAITING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/ </a:t>
            </a:r>
            <a:r>
              <a:rPr b="1" i="0" lang="en-US" sz="1400" u="none" cap="none" strike="noStrike">
                <a:solidFill>
                  <a:srgbClr val="00FF00"/>
                </a:solidFill>
                <a:latin typeface="Calibri"/>
                <a:ea typeface="Calibri"/>
                <a:cs typeface="Calibri"/>
                <a:sym typeface="Calibri"/>
              </a:rPr>
              <a:t>WORKING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/ </a:t>
            </a:r>
            <a:r>
              <a:rPr b="1" i="0" lang="en-US" sz="1400" u="none" cap="none" strike="noStrike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CHARGING</a:t>
            </a:r>
            <a:endParaRPr b="1" i="0" sz="1400" u="none" cap="none" strike="noStrike">
              <a:solidFill>
                <a:srgbClr val="CC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    현재작업 / 온도 / 배터리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③ 주요 상태메세지 출력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    (</a:t>
            </a:r>
            <a:r>
              <a:rPr b="0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작업 할당, 지게차 상태변화 등)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④ WEB ERP로 부터 수신한 신규 작업목록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43" name="Google Shape;44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2302" y="1377379"/>
            <a:ext cx="7954123" cy="4971309"/>
          </a:xfrm>
          <a:prstGeom prst="rect">
            <a:avLst/>
          </a:prstGeom>
          <a:noFill/>
          <a:ln>
            <a:noFill/>
          </a:ln>
        </p:spPr>
      </p:pic>
      <p:sp>
        <p:nvSpPr>
          <p:cNvPr id="444" name="Google Shape;444;p4"/>
          <p:cNvSpPr txBox="1"/>
          <p:nvPr/>
        </p:nvSpPr>
        <p:spPr>
          <a:xfrm>
            <a:off x="8196425" y="3137150"/>
            <a:ext cx="4348200" cy="243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네트워크(TCP/IP)</a:t>
            </a:r>
            <a:endParaRPr b="1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① WEB ↔ TABLET </a:t>
            </a:r>
            <a:r>
              <a:rPr b="0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↔ 각 지게차 (TCP/IP)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시점 : 실시간</a:t>
            </a:r>
            <a:br>
              <a:rPr b="0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내용 : 작업할당 및 상태 정보 전송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② 지게차 상태변화시, TABLET → ERP (HTTP)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시점 : 지게차 상태변화시마다</a:t>
            </a:r>
            <a:br>
              <a:rPr b="0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          (작업 할당, 완료시)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내용 : 창고 운영 통계를 위한 LOG 축적 목적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5" name="Google Shape;445;p4"/>
          <p:cNvSpPr txBox="1"/>
          <p:nvPr/>
        </p:nvSpPr>
        <p:spPr>
          <a:xfrm>
            <a:off x="8196425" y="5570750"/>
            <a:ext cx="4348200" cy="243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작동흐름</a:t>
            </a:r>
            <a:endParaRPr b="1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ERP로부터 수신받은 작업은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대기중인 지게차에 자동 할당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(내부적으로 대기중인 지게차 큐, 작업 큐 관리)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46" name="Google Shape;446;p4"/>
          <p:cNvGrpSpPr/>
          <p:nvPr/>
        </p:nvGrpSpPr>
        <p:grpSpPr>
          <a:xfrm>
            <a:off x="0" y="-81280"/>
            <a:ext cx="12192000" cy="1323439"/>
            <a:chOff x="0" y="-81280"/>
            <a:chExt cx="12192000" cy="1323439"/>
          </a:xfrm>
        </p:grpSpPr>
        <p:cxnSp>
          <p:nvCxnSpPr>
            <p:cNvPr id="447" name="Google Shape;447;p4"/>
            <p:cNvCxnSpPr/>
            <p:nvPr/>
          </p:nvCxnSpPr>
          <p:spPr>
            <a:xfrm>
              <a:off x="0" y="935854"/>
              <a:ext cx="12192000" cy="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grpSp>
          <p:nvGrpSpPr>
            <p:cNvPr id="448" name="Google Shape;448;p4"/>
            <p:cNvGrpSpPr/>
            <p:nvPr/>
          </p:nvGrpSpPr>
          <p:grpSpPr>
            <a:xfrm>
              <a:off x="0" y="-81280"/>
              <a:ext cx="7025908" cy="1323439"/>
              <a:chOff x="0" y="-81280"/>
              <a:chExt cx="7025908" cy="1323439"/>
            </a:xfrm>
          </p:grpSpPr>
          <p:sp>
            <p:nvSpPr>
              <p:cNvPr id="449" name="Google Shape;449;p4"/>
              <p:cNvSpPr/>
              <p:nvPr/>
            </p:nvSpPr>
            <p:spPr>
              <a:xfrm>
                <a:off x="0" y="0"/>
                <a:ext cx="6096000" cy="456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0" name="Google Shape;450;p4"/>
              <p:cNvSpPr txBox="1"/>
              <p:nvPr/>
            </p:nvSpPr>
            <p:spPr>
              <a:xfrm>
                <a:off x="904888" y="7147"/>
                <a:ext cx="5191112" cy="64629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600"/>
                  <a:buFont typeface="Arial"/>
                  <a:buNone/>
                </a:pPr>
                <a:r>
                  <a:rPr b="1" i="0" lang="en-US" sz="3600" u="none" cap="none" strike="noStrike">
                    <a:solidFill>
                      <a:srgbClr val="3F3F3F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프로젝트 수행 결과</a:t>
                </a:r>
                <a:endParaRPr b="1" i="0" sz="3600" u="none" cap="none" strike="noStrike">
                  <a:solidFill>
                    <a:srgbClr val="3F3F3F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451" name="Google Shape;451;p4"/>
              <p:cNvSpPr txBox="1"/>
              <p:nvPr/>
            </p:nvSpPr>
            <p:spPr>
              <a:xfrm>
                <a:off x="74430" y="-81280"/>
                <a:ext cx="1229360" cy="132343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en-US" sz="6600" u="none" cap="none" strike="noStrike">
                    <a:solidFill>
                      <a:srgbClr val="D8D8D8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0</a:t>
                </a:r>
                <a:endParaRPr b="0" i="0" sz="6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2" name="Google Shape;452;p4"/>
              <p:cNvSpPr txBox="1"/>
              <p:nvPr/>
            </p:nvSpPr>
            <p:spPr>
              <a:xfrm>
                <a:off x="353830" y="-27298"/>
                <a:ext cx="670560" cy="110799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just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en-US" sz="6600" u="none" cap="none" strike="noStrike">
                    <a:solidFill>
                      <a:srgbClr val="000000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4</a:t>
                </a:r>
                <a:endParaRPr b="0" i="0" sz="6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3" name="Google Shape;453;p4"/>
              <p:cNvSpPr/>
              <p:nvPr/>
            </p:nvSpPr>
            <p:spPr>
              <a:xfrm>
                <a:off x="929908" y="559174"/>
                <a:ext cx="6096000" cy="5847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en-US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창고 대시보드 (TABLET, 창고별 1대)</a:t>
                </a:r>
                <a:br>
                  <a:rPr b="0" i="0" lang="en-US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76d30a2395_2_289"/>
          <p:cNvSpPr/>
          <p:nvPr/>
        </p:nvSpPr>
        <p:spPr>
          <a:xfrm>
            <a:off x="0" y="0"/>
            <a:ext cx="6096600" cy="46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59" name="Google Shape;459;g76d30a2395_2_289"/>
          <p:cNvCxnSpPr/>
          <p:nvPr/>
        </p:nvCxnSpPr>
        <p:spPr>
          <a:xfrm>
            <a:off x="0" y="1010285"/>
            <a:ext cx="12192600" cy="6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60" name="Google Shape;460;g76d30a2395_2_289"/>
          <p:cNvSpPr txBox="1"/>
          <p:nvPr/>
        </p:nvSpPr>
        <p:spPr>
          <a:xfrm>
            <a:off x="1133375" y="4714950"/>
            <a:ext cx="10131900" cy="18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n-US" sz="1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- Server Socket </a:t>
            </a:r>
            <a:endParaRPr i="0" sz="19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n-US" sz="1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- Client 접속 시마다 해당 IP, OOS Hashmap 에 삽입</a:t>
            </a:r>
            <a:endParaRPr i="0" sz="19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n-US" sz="1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- Client 는 접속 시 Client 의 ID가 담긴 MSG 객체 송신</a:t>
            </a:r>
            <a:endParaRPr i="0" sz="19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n-US" sz="1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- ID,IP Hashmap 에 삽입</a:t>
            </a:r>
            <a:endParaRPr i="0" sz="19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n-US" sz="1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- Web 에서 MSG 객체 수신 시 Destination ID를 참조하여 해당 ID 를 ID, IP Hashmap 통해 IP 조회</a:t>
            </a:r>
            <a:endParaRPr i="0" sz="19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n-US" sz="1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- IP,OOS Hashmap 참조하여 MSG 객체 송신</a:t>
            </a:r>
            <a:endParaRPr i="0" sz="19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1" name="Google Shape;461;g76d30a2395_2_289"/>
          <p:cNvSpPr txBox="1"/>
          <p:nvPr/>
        </p:nvSpPr>
        <p:spPr>
          <a:xfrm>
            <a:off x="1097275" y="-19675"/>
            <a:ext cx="6096000" cy="6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-US" sz="36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프로젝트 </a:t>
            </a:r>
            <a:r>
              <a:rPr b="1" lang="en-US" sz="3600">
                <a:solidFill>
                  <a:srgbClr val="3F3F3F"/>
                </a:solidFill>
              </a:rPr>
              <a:t>결과</a:t>
            </a:r>
            <a:endParaRPr/>
          </a:p>
        </p:txBody>
      </p:sp>
      <p:sp>
        <p:nvSpPr>
          <p:cNvPr id="462" name="Google Shape;462;g76d30a2395_2_289"/>
          <p:cNvSpPr txBox="1"/>
          <p:nvPr/>
        </p:nvSpPr>
        <p:spPr>
          <a:xfrm>
            <a:off x="134375" y="-129600"/>
            <a:ext cx="1793100" cy="13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000" u="none" cap="none" strike="noStrike">
                <a:solidFill>
                  <a:srgbClr val="D8D8D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0</a:t>
            </a:r>
            <a:endParaRPr b="0" i="0" sz="80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63" name="Google Shape;463;g76d30a2395_2_289"/>
          <p:cNvSpPr txBox="1"/>
          <p:nvPr/>
        </p:nvSpPr>
        <p:spPr>
          <a:xfrm>
            <a:off x="457175" y="-148250"/>
            <a:ext cx="676200" cy="13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4</a:t>
            </a:r>
            <a:endParaRPr/>
          </a:p>
        </p:txBody>
      </p:sp>
      <p:sp>
        <p:nvSpPr>
          <p:cNvPr id="464" name="Google Shape;464;g76d30a2395_2_289"/>
          <p:cNvSpPr txBox="1"/>
          <p:nvPr/>
        </p:nvSpPr>
        <p:spPr>
          <a:xfrm>
            <a:off x="1173480" y="532130"/>
            <a:ext cx="5722500" cy="4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TCP/IP Server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65" name="Google Shape;465;g76d30a2395_2_2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73485" y="1928138"/>
            <a:ext cx="1793151" cy="1181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6" name="Google Shape;466;g76d30a2395_2_2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78285" y="2080538"/>
            <a:ext cx="1793151" cy="1181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7" name="Google Shape;467;g76d30a2395_2_2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92610" y="2241775"/>
            <a:ext cx="1793151" cy="1181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8" name="Google Shape;468;g76d30a2395_2_28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182135" y="1629388"/>
            <a:ext cx="2174058" cy="177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9" name="Google Shape;469;g76d30a2395_2_28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460260" y="2232938"/>
            <a:ext cx="647296" cy="1181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0" name="Google Shape;470;g76d30a2395_2_28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18474" y="1478850"/>
            <a:ext cx="2085257" cy="2237099"/>
          </a:xfrm>
          <a:prstGeom prst="rect">
            <a:avLst/>
          </a:prstGeom>
          <a:noFill/>
          <a:ln>
            <a:noFill/>
          </a:ln>
        </p:spPr>
      </p:pic>
      <p:sp>
        <p:nvSpPr>
          <p:cNvPr id="471" name="Google Shape;471;g76d30a2395_2_289"/>
          <p:cNvSpPr/>
          <p:nvPr/>
        </p:nvSpPr>
        <p:spPr>
          <a:xfrm flipH="1" rot="-10797896">
            <a:off x="4095103" y="2610854"/>
            <a:ext cx="490200" cy="1383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2" name="Google Shape;472;g76d30a2395_2_289"/>
          <p:cNvSpPr/>
          <p:nvPr/>
        </p:nvSpPr>
        <p:spPr>
          <a:xfrm flipH="1" rot="-10797896">
            <a:off x="7359903" y="2610854"/>
            <a:ext cx="490200" cy="1383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3" name="Google Shape;473;g76d30a2395_2_289"/>
          <p:cNvSpPr/>
          <p:nvPr/>
        </p:nvSpPr>
        <p:spPr>
          <a:xfrm>
            <a:off x="1516406" y="3602725"/>
            <a:ext cx="17169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Tablet Server</a:t>
            </a:r>
            <a:endParaRPr sz="18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(TCP/IP Client)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4" name="Google Shape;474;g76d30a2395_2_289"/>
          <p:cNvSpPr/>
          <p:nvPr/>
        </p:nvSpPr>
        <p:spPr>
          <a:xfrm>
            <a:off x="5202656" y="3678925"/>
            <a:ext cx="17169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TCP/IP Server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5" name="Google Shape;475;g76d30a2395_2_289"/>
          <p:cNvSpPr/>
          <p:nvPr/>
        </p:nvSpPr>
        <p:spPr>
          <a:xfrm>
            <a:off x="8483229" y="3602725"/>
            <a:ext cx="27819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WebServer</a:t>
            </a:r>
            <a:endParaRPr sz="18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(TCP/IP Client)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6" name="Google Shape;476;g76d30a2395_2_289"/>
          <p:cNvSpPr txBox="1"/>
          <p:nvPr/>
        </p:nvSpPr>
        <p:spPr>
          <a:xfrm>
            <a:off x="1249675" y="4296850"/>
            <a:ext cx="2933400" cy="4611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lang="en-US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상품Thread Pool 사용</a:t>
            </a:r>
            <a:endParaRPr b="1"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21"/>
          <p:cNvSpPr txBox="1"/>
          <p:nvPr/>
        </p:nvSpPr>
        <p:spPr>
          <a:xfrm>
            <a:off x="5188585" y="2519680"/>
            <a:ext cx="1829400" cy="182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83" name="Google Shape;483;p21"/>
          <p:cNvSpPr txBox="1"/>
          <p:nvPr/>
        </p:nvSpPr>
        <p:spPr>
          <a:xfrm>
            <a:off x="972925" y="1450875"/>
            <a:ext cx="7365300" cy="3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200">
                <a:solidFill>
                  <a:schemeClr val="dk1"/>
                </a:solidFill>
              </a:rPr>
              <a:t>Thread Pool 사용</a:t>
            </a:r>
            <a:endParaRPr sz="22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Server Socket 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Client : Tablet , Web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id, ip Hashmap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Client 접속 시마다 해당 ip, oos Hashmap 에 삽입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Client 는 접속 시 Client 의 id가 담긴 msg 객체 송신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Server 는 수신한 msg 객체를 참조하여 id,ip Hashmap 에 삽입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-Web 에서 msg 객체 수신 시 destination ID를 참조하여 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해당 id 로 id, ip Hashmap 통해 ip 조회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ip,oos Hashmap 참조하여 msg 객체 송신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84" name="Google Shape;484;p21"/>
          <p:cNvGrpSpPr/>
          <p:nvPr/>
        </p:nvGrpSpPr>
        <p:grpSpPr>
          <a:xfrm>
            <a:off x="0" y="-81280"/>
            <a:ext cx="12192000" cy="1323439"/>
            <a:chOff x="0" y="-81280"/>
            <a:chExt cx="12192000" cy="1323439"/>
          </a:xfrm>
        </p:grpSpPr>
        <p:cxnSp>
          <p:nvCxnSpPr>
            <p:cNvPr id="485" name="Google Shape;485;p21"/>
            <p:cNvCxnSpPr/>
            <p:nvPr/>
          </p:nvCxnSpPr>
          <p:spPr>
            <a:xfrm>
              <a:off x="0" y="935854"/>
              <a:ext cx="12192000" cy="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grpSp>
          <p:nvGrpSpPr>
            <p:cNvPr id="486" name="Google Shape;486;p21"/>
            <p:cNvGrpSpPr/>
            <p:nvPr/>
          </p:nvGrpSpPr>
          <p:grpSpPr>
            <a:xfrm>
              <a:off x="0" y="-81280"/>
              <a:ext cx="7025908" cy="1323439"/>
              <a:chOff x="0" y="-81280"/>
              <a:chExt cx="7025908" cy="1323439"/>
            </a:xfrm>
          </p:grpSpPr>
          <p:sp>
            <p:nvSpPr>
              <p:cNvPr id="487" name="Google Shape;487;p21"/>
              <p:cNvSpPr/>
              <p:nvPr/>
            </p:nvSpPr>
            <p:spPr>
              <a:xfrm>
                <a:off x="0" y="0"/>
                <a:ext cx="6096000" cy="456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8" name="Google Shape;488;p21"/>
              <p:cNvSpPr txBox="1"/>
              <p:nvPr/>
            </p:nvSpPr>
            <p:spPr>
              <a:xfrm>
                <a:off x="904888" y="7147"/>
                <a:ext cx="5191112" cy="64629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600"/>
                  <a:buFont typeface="Arial"/>
                  <a:buNone/>
                </a:pPr>
                <a:r>
                  <a:rPr b="1" i="0" lang="en-US" sz="3600" u="none" cap="none" strike="noStrike">
                    <a:solidFill>
                      <a:srgbClr val="3F3F3F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프로젝트 수행 결과</a:t>
                </a:r>
                <a:endParaRPr b="1" i="0" sz="3600" u="none" cap="none" strike="noStrike">
                  <a:solidFill>
                    <a:srgbClr val="3F3F3F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489" name="Google Shape;489;p21"/>
              <p:cNvSpPr txBox="1"/>
              <p:nvPr/>
            </p:nvSpPr>
            <p:spPr>
              <a:xfrm>
                <a:off x="74430" y="-81280"/>
                <a:ext cx="1229360" cy="132343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en-US" sz="6600" u="none" cap="none" strike="noStrike">
                    <a:solidFill>
                      <a:srgbClr val="D8D8D8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0</a:t>
                </a:r>
                <a:endParaRPr b="0" i="0" sz="6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0" name="Google Shape;490;p21"/>
              <p:cNvSpPr txBox="1"/>
              <p:nvPr/>
            </p:nvSpPr>
            <p:spPr>
              <a:xfrm>
                <a:off x="353830" y="-27298"/>
                <a:ext cx="670560" cy="110799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just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en-US" sz="6600" u="none" cap="none" strike="noStrike">
                    <a:solidFill>
                      <a:srgbClr val="000000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4</a:t>
                </a:r>
                <a:endParaRPr b="0" i="0" sz="6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1" name="Google Shape;491;p21"/>
              <p:cNvSpPr/>
              <p:nvPr/>
            </p:nvSpPr>
            <p:spPr>
              <a:xfrm>
                <a:off x="929908" y="559174"/>
                <a:ext cx="6096000" cy="5847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en-US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TCP/IP Server</a:t>
                </a:r>
                <a:br>
                  <a:rPr b="0" i="0" lang="en-US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753c51c6fa_0_17"/>
          <p:cNvSpPr txBox="1"/>
          <p:nvPr/>
        </p:nvSpPr>
        <p:spPr>
          <a:xfrm>
            <a:off x="5188585" y="2519680"/>
            <a:ext cx="1829400" cy="182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98" name="Google Shape;498;g753c51c6fa_0_17"/>
          <p:cNvSpPr/>
          <p:nvPr/>
        </p:nvSpPr>
        <p:spPr>
          <a:xfrm>
            <a:off x="1408375" y="5880147"/>
            <a:ext cx="104193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사용자는 창고 관리자 및 직원으로 국한되며, 회원가입은 따로 지원하지 않는다.</a:t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직원의 경우, 관리자가 직원 관리 페이지에서 직원 정보를 등록한 후 로그인이 가능하다.  </a:t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99" name="Google Shape;499;g753c51c6fa_0_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61570" y="1220893"/>
            <a:ext cx="6210047" cy="4097020"/>
          </a:xfrm>
          <a:prstGeom prst="rect">
            <a:avLst/>
          </a:prstGeom>
          <a:noFill/>
          <a:ln cap="flat" cmpd="sng" w="25400">
            <a:solidFill>
              <a:srgbClr val="B99100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500" name="Google Shape;500;g753c51c6fa_0_17"/>
          <p:cNvGrpSpPr/>
          <p:nvPr/>
        </p:nvGrpSpPr>
        <p:grpSpPr>
          <a:xfrm>
            <a:off x="0" y="-81280"/>
            <a:ext cx="12192000" cy="1323439"/>
            <a:chOff x="0" y="-81280"/>
            <a:chExt cx="12192000" cy="1323439"/>
          </a:xfrm>
        </p:grpSpPr>
        <p:cxnSp>
          <p:nvCxnSpPr>
            <p:cNvPr id="501" name="Google Shape;501;g753c51c6fa_0_17"/>
            <p:cNvCxnSpPr/>
            <p:nvPr/>
          </p:nvCxnSpPr>
          <p:spPr>
            <a:xfrm>
              <a:off x="0" y="935854"/>
              <a:ext cx="12192000" cy="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grpSp>
          <p:nvGrpSpPr>
            <p:cNvPr id="502" name="Google Shape;502;g753c51c6fa_0_17"/>
            <p:cNvGrpSpPr/>
            <p:nvPr/>
          </p:nvGrpSpPr>
          <p:grpSpPr>
            <a:xfrm>
              <a:off x="0" y="-81280"/>
              <a:ext cx="7025908" cy="1323439"/>
              <a:chOff x="0" y="-81280"/>
              <a:chExt cx="7025908" cy="1323439"/>
            </a:xfrm>
          </p:grpSpPr>
          <p:sp>
            <p:nvSpPr>
              <p:cNvPr id="503" name="Google Shape;503;g753c51c6fa_0_17"/>
              <p:cNvSpPr/>
              <p:nvPr/>
            </p:nvSpPr>
            <p:spPr>
              <a:xfrm>
                <a:off x="0" y="0"/>
                <a:ext cx="6096000" cy="456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4" name="Google Shape;504;g753c51c6fa_0_17"/>
              <p:cNvSpPr txBox="1"/>
              <p:nvPr/>
            </p:nvSpPr>
            <p:spPr>
              <a:xfrm>
                <a:off x="904888" y="7147"/>
                <a:ext cx="5191112" cy="64629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600"/>
                  <a:buFont typeface="Arial"/>
                  <a:buNone/>
                </a:pPr>
                <a:r>
                  <a:rPr b="1" i="0" lang="en-US" sz="3600" u="none" cap="none" strike="noStrike">
                    <a:solidFill>
                      <a:srgbClr val="3F3F3F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프로젝트 수행 결과</a:t>
                </a:r>
                <a:endParaRPr b="1" i="0" sz="3600" u="none" cap="none" strike="noStrike">
                  <a:solidFill>
                    <a:srgbClr val="3F3F3F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505" name="Google Shape;505;g753c51c6fa_0_17"/>
              <p:cNvSpPr txBox="1"/>
              <p:nvPr/>
            </p:nvSpPr>
            <p:spPr>
              <a:xfrm>
                <a:off x="74430" y="-81280"/>
                <a:ext cx="1229360" cy="132343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en-US" sz="6600" u="none" cap="none" strike="noStrike">
                    <a:solidFill>
                      <a:srgbClr val="D8D8D8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0</a:t>
                </a:r>
                <a:endParaRPr b="0" i="0" sz="6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6" name="Google Shape;506;g753c51c6fa_0_17"/>
              <p:cNvSpPr txBox="1"/>
              <p:nvPr/>
            </p:nvSpPr>
            <p:spPr>
              <a:xfrm>
                <a:off x="353830" y="-27298"/>
                <a:ext cx="670560" cy="110799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just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en-US" sz="6600" u="none" cap="none" strike="noStrike">
                    <a:solidFill>
                      <a:srgbClr val="000000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4</a:t>
                </a:r>
                <a:endParaRPr b="0" i="0" sz="6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7" name="Google Shape;507;g753c51c6fa_0_17"/>
              <p:cNvSpPr/>
              <p:nvPr/>
            </p:nvSpPr>
            <p:spPr>
              <a:xfrm>
                <a:off x="929908" y="559174"/>
                <a:ext cx="6096000" cy="5847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en-US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WEB 로그인</a:t>
                </a:r>
                <a:br>
                  <a:rPr b="0" i="0" lang="en-US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08" name="Google Shape;508;g753c51c6fa_0_17"/>
          <p:cNvSpPr txBox="1"/>
          <p:nvPr/>
        </p:nvSpPr>
        <p:spPr>
          <a:xfrm>
            <a:off x="1542500" y="5228150"/>
            <a:ext cx="1033500" cy="5355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latin typeface="Calibri"/>
                <a:ea typeface="Calibri"/>
                <a:cs typeface="Calibri"/>
                <a:sym typeface="Calibri"/>
              </a:rPr>
              <a:t>로그인</a:t>
            </a:r>
            <a:endParaRPr b="1" sz="25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4" name="Google Shape;514;g753c51c6fa_0_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79488" y="935854"/>
            <a:ext cx="10033024" cy="58743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15" name="Google Shape;515;g753c51c6fa_0_32"/>
          <p:cNvGrpSpPr/>
          <p:nvPr/>
        </p:nvGrpSpPr>
        <p:grpSpPr>
          <a:xfrm>
            <a:off x="0" y="-81280"/>
            <a:ext cx="12192000" cy="1323439"/>
            <a:chOff x="0" y="-81280"/>
            <a:chExt cx="12192000" cy="1323439"/>
          </a:xfrm>
        </p:grpSpPr>
        <p:cxnSp>
          <p:nvCxnSpPr>
            <p:cNvPr id="516" name="Google Shape;516;g753c51c6fa_0_32"/>
            <p:cNvCxnSpPr/>
            <p:nvPr/>
          </p:nvCxnSpPr>
          <p:spPr>
            <a:xfrm>
              <a:off x="0" y="935854"/>
              <a:ext cx="12192000" cy="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grpSp>
          <p:nvGrpSpPr>
            <p:cNvPr id="517" name="Google Shape;517;g753c51c6fa_0_32"/>
            <p:cNvGrpSpPr/>
            <p:nvPr/>
          </p:nvGrpSpPr>
          <p:grpSpPr>
            <a:xfrm>
              <a:off x="0" y="-81280"/>
              <a:ext cx="7025908" cy="1323439"/>
              <a:chOff x="0" y="-81280"/>
              <a:chExt cx="7025908" cy="1323439"/>
            </a:xfrm>
          </p:grpSpPr>
          <p:sp>
            <p:nvSpPr>
              <p:cNvPr id="518" name="Google Shape;518;g753c51c6fa_0_32"/>
              <p:cNvSpPr/>
              <p:nvPr/>
            </p:nvSpPr>
            <p:spPr>
              <a:xfrm>
                <a:off x="0" y="0"/>
                <a:ext cx="6096000" cy="456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9" name="Google Shape;519;g753c51c6fa_0_32"/>
              <p:cNvSpPr txBox="1"/>
              <p:nvPr/>
            </p:nvSpPr>
            <p:spPr>
              <a:xfrm>
                <a:off x="904888" y="7147"/>
                <a:ext cx="5191112" cy="64629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600"/>
                  <a:buFont typeface="Arial"/>
                  <a:buNone/>
                </a:pPr>
                <a:r>
                  <a:rPr b="1" i="0" lang="en-US" sz="3600" u="none" cap="none" strike="noStrike">
                    <a:solidFill>
                      <a:srgbClr val="3F3F3F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프로젝트 수행 결과</a:t>
                </a:r>
                <a:endParaRPr b="1" i="0" sz="3600" u="none" cap="none" strike="noStrike">
                  <a:solidFill>
                    <a:srgbClr val="3F3F3F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520" name="Google Shape;520;g753c51c6fa_0_32"/>
              <p:cNvSpPr txBox="1"/>
              <p:nvPr/>
            </p:nvSpPr>
            <p:spPr>
              <a:xfrm>
                <a:off x="74430" y="-81280"/>
                <a:ext cx="1229360" cy="132343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en-US" sz="6600" u="none" cap="none" strike="noStrike">
                    <a:solidFill>
                      <a:srgbClr val="D8D8D8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0</a:t>
                </a:r>
                <a:endParaRPr b="0" i="0" sz="6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1" name="Google Shape;521;g753c51c6fa_0_32"/>
              <p:cNvSpPr txBox="1"/>
              <p:nvPr/>
            </p:nvSpPr>
            <p:spPr>
              <a:xfrm>
                <a:off x="353830" y="-27298"/>
                <a:ext cx="670560" cy="110799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just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en-US" sz="6600" u="none" cap="none" strike="noStrike">
                    <a:solidFill>
                      <a:srgbClr val="000000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4</a:t>
                </a:r>
                <a:endParaRPr b="0" i="0" sz="6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2" name="Google Shape;522;g753c51c6fa_0_32"/>
              <p:cNvSpPr/>
              <p:nvPr/>
            </p:nvSpPr>
            <p:spPr>
              <a:xfrm>
                <a:off x="929908" y="559174"/>
                <a:ext cx="6096000" cy="5847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en-US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WEB 상품 관리 페이지</a:t>
                </a:r>
                <a:br>
                  <a:rPr b="0" i="0" lang="en-US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23" name="Google Shape;523;g753c51c6fa_0_32"/>
          <p:cNvSpPr/>
          <p:nvPr/>
        </p:nvSpPr>
        <p:spPr>
          <a:xfrm>
            <a:off x="2923953" y="1269457"/>
            <a:ext cx="914400" cy="274234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"/>
          <p:cNvSpPr/>
          <p:nvPr/>
        </p:nvSpPr>
        <p:spPr>
          <a:xfrm>
            <a:off x="0" y="0"/>
            <a:ext cx="6096000" cy="4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3"/>
          <p:cNvSpPr txBox="1"/>
          <p:nvPr/>
        </p:nvSpPr>
        <p:spPr>
          <a:xfrm>
            <a:off x="447675" y="237490"/>
            <a:ext cx="5208900" cy="6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Nanum Gothic"/>
              <a:buNone/>
            </a:pPr>
            <a:r>
              <a:rPr b="1" i="0" lang="en-US" sz="3600" u="none" cap="none" strike="noStrike">
                <a:solidFill>
                  <a:srgbClr val="3F3F3F"/>
                </a:solidFill>
                <a:latin typeface="Nanum Gothic"/>
                <a:ea typeface="Nanum Gothic"/>
                <a:cs typeface="Nanum Gothic"/>
                <a:sym typeface="Nanum Gothic"/>
              </a:rPr>
              <a:t>목 차</a:t>
            </a:r>
            <a:endParaRPr b="1" i="0" sz="3600" u="none" cap="none" strike="noStrike">
              <a:solidFill>
                <a:srgbClr val="3F3F3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185" name="Google Shape;185;p3"/>
          <p:cNvCxnSpPr/>
          <p:nvPr/>
        </p:nvCxnSpPr>
        <p:spPr>
          <a:xfrm>
            <a:off x="0" y="1010285"/>
            <a:ext cx="12192000" cy="6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186" name="Google Shape;186;p3"/>
          <p:cNvGrpSpPr/>
          <p:nvPr/>
        </p:nvGrpSpPr>
        <p:grpSpPr>
          <a:xfrm>
            <a:off x="455930" y="1660525"/>
            <a:ext cx="3447530" cy="647103"/>
            <a:chOff x="455930" y="1660525"/>
            <a:chExt cx="3447530" cy="647103"/>
          </a:xfrm>
        </p:grpSpPr>
        <p:sp>
          <p:nvSpPr>
            <p:cNvPr id="187" name="Google Shape;187;p3"/>
            <p:cNvSpPr/>
            <p:nvPr/>
          </p:nvSpPr>
          <p:spPr>
            <a:xfrm>
              <a:off x="455930" y="1660525"/>
              <a:ext cx="586200" cy="6471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1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Google Shape;188;p3"/>
            <p:cNvSpPr txBox="1"/>
            <p:nvPr/>
          </p:nvSpPr>
          <p:spPr>
            <a:xfrm>
              <a:off x="1195060" y="1783828"/>
              <a:ext cx="2708400" cy="52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2800"/>
                <a:buFont typeface="Century Gothic"/>
                <a:buNone/>
              </a:pPr>
              <a:r>
                <a:rPr b="1" i="0" lang="en-US" sz="2800" u="none" cap="none" strike="noStrike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프로젝트 배경</a:t>
              </a:r>
              <a:endParaRPr b="1" i="0" sz="2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9" name="Google Shape;189;p3"/>
          <p:cNvGrpSpPr/>
          <p:nvPr/>
        </p:nvGrpSpPr>
        <p:grpSpPr>
          <a:xfrm>
            <a:off x="455930" y="2611120"/>
            <a:ext cx="5451530" cy="647125"/>
            <a:chOff x="455930" y="2611120"/>
            <a:chExt cx="5451530" cy="647125"/>
          </a:xfrm>
        </p:grpSpPr>
        <p:sp>
          <p:nvSpPr>
            <p:cNvPr id="190" name="Google Shape;190;p3"/>
            <p:cNvSpPr/>
            <p:nvPr/>
          </p:nvSpPr>
          <p:spPr>
            <a:xfrm>
              <a:off x="455930" y="2611120"/>
              <a:ext cx="586200" cy="6471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1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Google Shape;191;p3"/>
            <p:cNvSpPr txBox="1"/>
            <p:nvPr/>
          </p:nvSpPr>
          <p:spPr>
            <a:xfrm>
              <a:off x="1195060" y="2734445"/>
              <a:ext cx="4712400" cy="52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2800"/>
                <a:buFont typeface="Century Gothic"/>
                <a:buNone/>
              </a:pPr>
              <a:r>
                <a:rPr b="1" i="0" lang="en-US" sz="2800" u="none" cap="none" strike="noStrike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프로젝트 팀 구성 및 역할</a:t>
              </a:r>
              <a:endParaRPr b="1" i="0" sz="2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2" name="Google Shape;192;p3"/>
          <p:cNvGrpSpPr/>
          <p:nvPr/>
        </p:nvGrpSpPr>
        <p:grpSpPr>
          <a:xfrm>
            <a:off x="455930" y="3561715"/>
            <a:ext cx="5832530" cy="647100"/>
            <a:chOff x="455930" y="3561715"/>
            <a:chExt cx="5832530" cy="647100"/>
          </a:xfrm>
        </p:grpSpPr>
        <p:sp>
          <p:nvSpPr>
            <p:cNvPr id="193" name="Google Shape;193;p3"/>
            <p:cNvSpPr/>
            <p:nvPr/>
          </p:nvSpPr>
          <p:spPr>
            <a:xfrm>
              <a:off x="455930" y="3561715"/>
              <a:ext cx="586200" cy="6471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1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Google Shape;194;p3"/>
            <p:cNvSpPr txBox="1"/>
            <p:nvPr/>
          </p:nvSpPr>
          <p:spPr>
            <a:xfrm>
              <a:off x="1178560" y="3676427"/>
              <a:ext cx="5109900" cy="52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2800"/>
                <a:buFont typeface="Century Gothic"/>
                <a:buNone/>
              </a:pPr>
              <a:r>
                <a:rPr b="1" i="0" lang="en-US" sz="2800" u="none" cap="none" strike="noStrike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프로젝트 수행절차 및 방법</a:t>
              </a:r>
              <a:endParaRPr b="1" i="0" sz="2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5" name="Google Shape;195;p3"/>
          <p:cNvGrpSpPr/>
          <p:nvPr/>
        </p:nvGrpSpPr>
        <p:grpSpPr>
          <a:xfrm>
            <a:off x="455930" y="4512310"/>
            <a:ext cx="4416755" cy="647100"/>
            <a:chOff x="455930" y="4512310"/>
            <a:chExt cx="4416755" cy="647100"/>
          </a:xfrm>
        </p:grpSpPr>
        <p:sp>
          <p:nvSpPr>
            <p:cNvPr id="196" name="Google Shape;196;p3"/>
            <p:cNvSpPr/>
            <p:nvPr/>
          </p:nvSpPr>
          <p:spPr>
            <a:xfrm>
              <a:off x="455930" y="4512310"/>
              <a:ext cx="586200" cy="6471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1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197;p3"/>
            <p:cNvSpPr txBox="1"/>
            <p:nvPr/>
          </p:nvSpPr>
          <p:spPr>
            <a:xfrm>
              <a:off x="1231585" y="4635598"/>
              <a:ext cx="3641100" cy="52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2800"/>
                <a:buFont typeface="Century Gothic"/>
                <a:buNone/>
              </a:pPr>
              <a:r>
                <a:rPr b="1" i="0" lang="en-US" sz="2800" u="none" cap="none" strike="noStrike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프로젝트 수행 결과</a:t>
              </a:r>
              <a:endParaRPr b="1" i="0" sz="2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8" name="Google Shape;198;p3"/>
          <p:cNvGrpSpPr/>
          <p:nvPr/>
        </p:nvGrpSpPr>
        <p:grpSpPr>
          <a:xfrm>
            <a:off x="455930" y="5462905"/>
            <a:ext cx="2314755" cy="686475"/>
            <a:chOff x="455930" y="5462905"/>
            <a:chExt cx="2314755" cy="686475"/>
          </a:xfrm>
        </p:grpSpPr>
        <p:sp>
          <p:nvSpPr>
            <p:cNvPr id="199" name="Google Shape;199;p3"/>
            <p:cNvSpPr/>
            <p:nvPr/>
          </p:nvSpPr>
          <p:spPr>
            <a:xfrm>
              <a:off x="455930" y="5462905"/>
              <a:ext cx="586200" cy="6471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1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200;p3"/>
            <p:cNvSpPr txBox="1"/>
            <p:nvPr/>
          </p:nvSpPr>
          <p:spPr>
            <a:xfrm>
              <a:off x="1255085" y="5625580"/>
              <a:ext cx="1515600" cy="52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2800"/>
                <a:buFont typeface="Century Gothic"/>
                <a:buNone/>
              </a:pPr>
              <a:r>
                <a:rPr b="1" i="0" lang="en-US" sz="2800" u="none" cap="none" strike="noStrike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느낀 점</a:t>
              </a:r>
              <a:endParaRPr b="1" i="0" sz="2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1" name="Google Shape;201;p3"/>
          <p:cNvSpPr txBox="1"/>
          <p:nvPr/>
        </p:nvSpPr>
        <p:spPr>
          <a:xfrm>
            <a:off x="694055" y="1744980"/>
            <a:ext cx="501000" cy="77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Nanum Gothic"/>
              <a:buNone/>
            </a:pPr>
            <a:r>
              <a:rPr b="1" i="0" lang="en-US" sz="4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b="1" i="0" sz="4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3"/>
          <p:cNvSpPr txBox="1"/>
          <p:nvPr/>
        </p:nvSpPr>
        <p:spPr>
          <a:xfrm>
            <a:off x="677545" y="2672080"/>
            <a:ext cx="501000" cy="77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Nanum Gothic"/>
              <a:buNone/>
            </a:pPr>
            <a:r>
              <a:rPr b="1" i="0" lang="en-US" sz="4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b="1" i="0" sz="4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p3"/>
          <p:cNvSpPr txBox="1"/>
          <p:nvPr/>
        </p:nvSpPr>
        <p:spPr>
          <a:xfrm>
            <a:off x="673735" y="3611245"/>
            <a:ext cx="501000" cy="77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Nanum Gothic"/>
              <a:buNone/>
            </a:pPr>
            <a:r>
              <a:rPr b="1" i="0" lang="en-US" sz="4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b="1" i="0" sz="4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p3"/>
          <p:cNvSpPr txBox="1"/>
          <p:nvPr/>
        </p:nvSpPr>
        <p:spPr>
          <a:xfrm>
            <a:off x="669925" y="4575810"/>
            <a:ext cx="501000" cy="77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Nanum Gothic"/>
              <a:buNone/>
            </a:pPr>
            <a:r>
              <a:rPr b="1" i="0" lang="en-US" sz="4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b="1" i="0" sz="4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3"/>
          <p:cNvSpPr txBox="1"/>
          <p:nvPr/>
        </p:nvSpPr>
        <p:spPr>
          <a:xfrm>
            <a:off x="666115" y="5502275"/>
            <a:ext cx="501000" cy="77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Nanum Gothic"/>
              <a:buNone/>
            </a:pPr>
            <a:r>
              <a:rPr b="1" i="0" lang="en-US" sz="4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 b="1" i="0" sz="4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6" name="Google Shape;206;p3"/>
          <p:cNvPicPr preferRelativeResize="0"/>
          <p:nvPr/>
        </p:nvPicPr>
        <p:blipFill rotWithShape="1">
          <a:blip r:embed="rId3">
            <a:alphaModFix/>
          </a:blip>
          <a:srcRect b="0" l="12397" r="20368" t="0"/>
          <a:stretch/>
        </p:blipFill>
        <p:spPr>
          <a:xfrm>
            <a:off x="6630035" y="-5080"/>
            <a:ext cx="5558789" cy="6858635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3"/>
          <p:cNvSpPr/>
          <p:nvPr/>
        </p:nvSpPr>
        <p:spPr>
          <a:xfrm>
            <a:off x="6618605" y="0"/>
            <a:ext cx="5574000" cy="6858600"/>
          </a:xfrm>
          <a:prstGeom prst="rect">
            <a:avLst/>
          </a:prstGeom>
          <a:solidFill>
            <a:srgbClr val="262626">
              <a:alpha val="6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9" name="Google Shape;529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2750" y="1222065"/>
            <a:ext cx="10832950" cy="2859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0" name="Google Shape;530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0770" y="3142275"/>
            <a:ext cx="3684800" cy="3525225"/>
          </a:xfrm>
          <a:prstGeom prst="rect">
            <a:avLst/>
          </a:prstGeom>
          <a:noFill/>
          <a:ln>
            <a:noFill/>
          </a:ln>
        </p:spPr>
      </p:pic>
      <p:sp>
        <p:nvSpPr>
          <p:cNvPr id="531" name="Google Shape;531;p22"/>
          <p:cNvSpPr/>
          <p:nvPr/>
        </p:nvSpPr>
        <p:spPr>
          <a:xfrm>
            <a:off x="4345325" y="4690699"/>
            <a:ext cx="7024800" cy="19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입/출고 진행 전에 업체가 취급하는 품목들을 등록한다.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관리자의 경우 모든 창고에 상품을 등록할 수 있으며, 직원의 경우 소속 창고에만 상품 등록이 가능하다.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상품 아이디는 자동으로 생성된다.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사용자가 직접 아이템 재적 위치를 설정할 수 있다.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15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15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15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2" name="Google Shape;532;p22"/>
          <p:cNvSpPr/>
          <p:nvPr/>
        </p:nvSpPr>
        <p:spPr>
          <a:xfrm>
            <a:off x="10795000" y="2458720"/>
            <a:ext cx="609600" cy="612300"/>
          </a:xfrm>
          <a:prstGeom prst="ellipse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33" name="Google Shape;533;p22"/>
          <p:cNvCxnSpPr/>
          <p:nvPr/>
        </p:nvCxnSpPr>
        <p:spPr>
          <a:xfrm flipH="1">
            <a:off x="4112505" y="2900562"/>
            <a:ext cx="6682500" cy="8883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grpSp>
        <p:nvGrpSpPr>
          <p:cNvPr id="534" name="Google Shape;534;p22"/>
          <p:cNvGrpSpPr/>
          <p:nvPr/>
        </p:nvGrpSpPr>
        <p:grpSpPr>
          <a:xfrm>
            <a:off x="0" y="-81280"/>
            <a:ext cx="12192000" cy="1323439"/>
            <a:chOff x="0" y="-81280"/>
            <a:chExt cx="12192000" cy="1323439"/>
          </a:xfrm>
        </p:grpSpPr>
        <p:cxnSp>
          <p:nvCxnSpPr>
            <p:cNvPr id="535" name="Google Shape;535;p22"/>
            <p:cNvCxnSpPr/>
            <p:nvPr/>
          </p:nvCxnSpPr>
          <p:spPr>
            <a:xfrm>
              <a:off x="0" y="935854"/>
              <a:ext cx="12192000" cy="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grpSp>
          <p:nvGrpSpPr>
            <p:cNvPr id="536" name="Google Shape;536;p22"/>
            <p:cNvGrpSpPr/>
            <p:nvPr/>
          </p:nvGrpSpPr>
          <p:grpSpPr>
            <a:xfrm>
              <a:off x="0" y="-81280"/>
              <a:ext cx="7025908" cy="1323439"/>
              <a:chOff x="0" y="-81280"/>
              <a:chExt cx="7025908" cy="1323439"/>
            </a:xfrm>
          </p:grpSpPr>
          <p:sp>
            <p:nvSpPr>
              <p:cNvPr id="537" name="Google Shape;537;p22"/>
              <p:cNvSpPr/>
              <p:nvPr/>
            </p:nvSpPr>
            <p:spPr>
              <a:xfrm>
                <a:off x="0" y="0"/>
                <a:ext cx="6096000" cy="456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8" name="Google Shape;538;p22"/>
              <p:cNvSpPr txBox="1"/>
              <p:nvPr/>
            </p:nvSpPr>
            <p:spPr>
              <a:xfrm>
                <a:off x="904888" y="7147"/>
                <a:ext cx="5191112" cy="64629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600"/>
                  <a:buFont typeface="Arial"/>
                  <a:buNone/>
                </a:pPr>
                <a:r>
                  <a:rPr b="1" i="0" lang="en-US" sz="3600" u="none" cap="none" strike="noStrike">
                    <a:solidFill>
                      <a:srgbClr val="3F3F3F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프로젝트 수행 결과</a:t>
                </a:r>
                <a:endParaRPr b="1" i="0" sz="3600" u="none" cap="none" strike="noStrike">
                  <a:solidFill>
                    <a:srgbClr val="3F3F3F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539" name="Google Shape;539;p22"/>
              <p:cNvSpPr txBox="1"/>
              <p:nvPr/>
            </p:nvSpPr>
            <p:spPr>
              <a:xfrm>
                <a:off x="74430" y="-81280"/>
                <a:ext cx="1229360" cy="132343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en-US" sz="6600" u="none" cap="none" strike="noStrike">
                    <a:solidFill>
                      <a:srgbClr val="D8D8D8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0</a:t>
                </a:r>
                <a:endParaRPr b="0" i="0" sz="6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0" name="Google Shape;540;p22"/>
              <p:cNvSpPr txBox="1"/>
              <p:nvPr/>
            </p:nvSpPr>
            <p:spPr>
              <a:xfrm>
                <a:off x="353830" y="-27298"/>
                <a:ext cx="670560" cy="110799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just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en-US" sz="6600" u="none" cap="none" strike="noStrike">
                    <a:solidFill>
                      <a:srgbClr val="000000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4</a:t>
                </a:r>
                <a:endParaRPr b="0" i="0" sz="6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1" name="Google Shape;541;p22"/>
              <p:cNvSpPr/>
              <p:nvPr/>
            </p:nvSpPr>
            <p:spPr>
              <a:xfrm>
                <a:off x="929908" y="559174"/>
                <a:ext cx="6096000" cy="5847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en-US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상품 등록</a:t>
                </a:r>
                <a:br>
                  <a:rPr b="0" i="0" lang="en-US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42" name="Google Shape;542;p22"/>
          <p:cNvSpPr txBox="1"/>
          <p:nvPr/>
        </p:nvSpPr>
        <p:spPr>
          <a:xfrm>
            <a:off x="4437475" y="4341200"/>
            <a:ext cx="1709400" cy="5052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latin typeface="Calibri"/>
                <a:ea typeface="Calibri"/>
                <a:cs typeface="Calibri"/>
                <a:sym typeface="Calibri"/>
              </a:rPr>
              <a:t>1. </a:t>
            </a:r>
            <a:r>
              <a:rPr b="1" lang="en-US" sz="2200">
                <a:latin typeface="Calibri"/>
                <a:ea typeface="Calibri"/>
                <a:cs typeface="Calibri"/>
                <a:sym typeface="Calibri"/>
              </a:rPr>
              <a:t>상품 등록</a:t>
            </a:r>
            <a:endParaRPr b="1" sz="22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76d30a2395_2_384"/>
          <p:cNvSpPr txBox="1"/>
          <p:nvPr/>
        </p:nvSpPr>
        <p:spPr>
          <a:xfrm>
            <a:off x="5188585" y="2519680"/>
            <a:ext cx="1829400" cy="182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49" name="Google Shape;549;g76d30a2395_2_3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9925" y="1169600"/>
            <a:ext cx="9647251" cy="4036225"/>
          </a:xfrm>
          <a:prstGeom prst="rect">
            <a:avLst/>
          </a:prstGeom>
          <a:noFill/>
          <a:ln>
            <a:noFill/>
          </a:ln>
        </p:spPr>
      </p:pic>
      <p:sp>
        <p:nvSpPr>
          <p:cNvPr id="550" name="Google Shape;550;g76d30a2395_2_384"/>
          <p:cNvSpPr/>
          <p:nvPr/>
        </p:nvSpPr>
        <p:spPr>
          <a:xfrm>
            <a:off x="880300" y="4744150"/>
            <a:ext cx="11043900" cy="14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로그인한 직원의 창고 소속에 따라 소속된 창고의  상품만 출력.</a:t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관리자로 로그인한 경우 모든 창고의 상품을 볼 수 있다.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      </a:t>
            </a:r>
            <a:endParaRPr b="0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51" name="Google Shape;551;g76d30a2395_2_384"/>
          <p:cNvGrpSpPr/>
          <p:nvPr/>
        </p:nvGrpSpPr>
        <p:grpSpPr>
          <a:xfrm>
            <a:off x="0" y="-81280"/>
            <a:ext cx="12192000" cy="1323300"/>
            <a:chOff x="0" y="-81280"/>
            <a:chExt cx="12192000" cy="1323300"/>
          </a:xfrm>
        </p:grpSpPr>
        <p:cxnSp>
          <p:nvCxnSpPr>
            <p:cNvPr id="552" name="Google Shape;552;g76d30a2395_2_384"/>
            <p:cNvCxnSpPr/>
            <p:nvPr/>
          </p:nvCxnSpPr>
          <p:spPr>
            <a:xfrm>
              <a:off x="0" y="935854"/>
              <a:ext cx="12192000" cy="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grpSp>
          <p:nvGrpSpPr>
            <p:cNvPr id="553" name="Google Shape;553;g76d30a2395_2_384"/>
            <p:cNvGrpSpPr/>
            <p:nvPr/>
          </p:nvGrpSpPr>
          <p:grpSpPr>
            <a:xfrm>
              <a:off x="0" y="-81280"/>
              <a:ext cx="7025908" cy="1323300"/>
              <a:chOff x="0" y="-81280"/>
              <a:chExt cx="7025908" cy="1323300"/>
            </a:xfrm>
          </p:grpSpPr>
          <p:sp>
            <p:nvSpPr>
              <p:cNvPr id="554" name="Google Shape;554;g76d30a2395_2_384"/>
              <p:cNvSpPr/>
              <p:nvPr/>
            </p:nvSpPr>
            <p:spPr>
              <a:xfrm>
                <a:off x="0" y="0"/>
                <a:ext cx="6096000" cy="456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5" name="Google Shape;555;g76d30a2395_2_384"/>
              <p:cNvSpPr txBox="1"/>
              <p:nvPr/>
            </p:nvSpPr>
            <p:spPr>
              <a:xfrm>
                <a:off x="904888" y="7147"/>
                <a:ext cx="5191200" cy="646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600"/>
                  <a:buFont typeface="Arial"/>
                  <a:buNone/>
                </a:pPr>
                <a:r>
                  <a:rPr b="1" i="0" lang="en-US" sz="3600" u="none" cap="none" strike="noStrike">
                    <a:solidFill>
                      <a:srgbClr val="3F3F3F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프로젝트 수행 결과</a:t>
                </a:r>
                <a:endParaRPr b="1" i="0" sz="3600" u="none" cap="none" strike="noStrike">
                  <a:solidFill>
                    <a:srgbClr val="3F3F3F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556" name="Google Shape;556;g76d30a2395_2_384"/>
              <p:cNvSpPr txBox="1"/>
              <p:nvPr/>
            </p:nvSpPr>
            <p:spPr>
              <a:xfrm>
                <a:off x="74430" y="-81280"/>
                <a:ext cx="1229400" cy="1323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en-US" sz="6600" u="none" cap="none" strike="noStrike">
                    <a:solidFill>
                      <a:srgbClr val="D8D8D8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0</a:t>
                </a:r>
                <a:endParaRPr b="0" i="0" sz="6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7" name="Google Shape;557;g76d30a2395_2_384"/>
              <p:cNvSpPr txBox="1"/>
              <p:nvPr/>
            </p:nvSpPr>
            <p:spPr>
              <a:xfrm>
                <a:off x="353830" y="-27298"/>
                <a:ext cx="670500" cy="1107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just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en-US" sz="6600" u="none" cap="none" strike="noStrike">
                    <a:solidFill>
                      <a:srgbClr val="000000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4</a:t>
                </a:r>
                <a:endParaRPr b="0" i="0" sz="6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8" name="Google Shape;558;g76d30a2395_2_384"/>
              <p:cNvSpPr/>
              <p:nvPr/>
            </p:nvSpPr>
            <p:spPr>
              <a:xfrm>
                <a:off x="929908" y="559174"/>
                <a:ext cx="6096000" cy="584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en-US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상품 조회</a:t>
                </a:r>
                <a:br>
                  <a:rPr b="0" i="0" lang="en-US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59" name="Google Shape;559;g76d30a2395_2_384"/>
          <p:cNvSpPr/>
          <p:nvPr/>
        </p:nvSpPr>
        <p:spPr>
          <a:xfrm>
            <a:off x="523975" y="2568750"/>
            <a:ext cx="9022500" cy="3489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g76d30a2395_2_384"/>
          <p:cNvSpPr txBox="1"/>
          <p:nvPr/>
        </p:nvSpPr>
        <p:spPr>
          <a:xfrm>
            <a:off x="10151500" y="4552875"/>
            <a:ext cx="1772700" cy="5595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latin typeface="Calibri"/>
                <a:ea typeface="Calibri"/>
                <a:cs typeface="Calibri"/>
                <a:sym typeface="Calibri"/>
              </a:rPr>
              <a:t>2. 상품 조회</a:t>
            </a:r>
            <a:endParaRPr b="1" sz="22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76d30a2395_2_663"/>
          <p:cNvSpPr txBox="1"/>
          <p:nvPr/>
        </p:nvSpPr>
        <p:spPr>
          <a:xfrm>
            <a:off x="5188585" y="2519680"/>
            <a:ext cx="1829400" cy="182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67" name="Google Shape;567;g76d30a2395_2_6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550" y="1045275"/>
            <a:ext cx="9450099" cy="48845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68" name="Google Shape;568;g76d30a2395_2_663"/>
          <p:cNvGrpSpPr/>
          <p:nvPr/>
        </p:nvGrpSpPr>
        <p:grpSpPr>
          <a:xfrm>
            <a:off x="0" y="-81280"/>
            <a:ext cx="12192000" cy="1323300"/>
            <a:chOff x="0" y="-81280"/>
            <a:chExt cx="12192000" cy="1323300"/>
          </a:xfrm>
        </p:grpSpPr>
        <p:cxnSp>
          <p:nvCxnSpPr>
            <p:cNvPr id="569" name="Google Shape;569;g76d30a2395_2_663"/>
            <p:cNvCxnSpPr/>
            <p:nvPr/>
          </p:nvCxnSpPr>
          <p:spPr>
            <a:xfrm>
              <a:off x="0" y="935854"/>
              <a:ext cx="12192000" cy="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grpSp>
          <p:nvGrpSpPr>
            <p:cNvPr id="570" name="Google Shape;570;g76d30a2395_2_663"/>
            <p:cNvGrpSpPr/>
            <p:nvPr/>
          </p:nvGrpSpPr>
          <p:grpSpPr>
            <a:xfrm>
              <a:off x="0" y="-81280"/>
              <a:ext cx="7025908" cy="1323300"/>
              <a:chOff x="0" y="-81280"/>
              <a:chExt cx="7025908" cy="1323300"/>
            </a:xfrm>
          </p:grpSpPr>
          <p:sp>
            <p:nvSpPr>
              <p:cNvPr id="571" name="Google Shape;571;g76d30a2395_2_663"/>
              <p:cNvSpPr/>
              <p:nvPr/>
            </p:nvSpPr>
            <p:spPr>
              <a:xfrm>
                <a:off x="0" y="0"/>
                <a:ext cx="6096000" cy="456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2" name="Google Shape;572;g76d30a2395_2_663"/>
              <p:cNvSpPr txBox="1"/>
              <p:nvPr/>
            </p:nvSpPr>
            <p:spPr>
              <a:xfrm>
                <a:off x="904888" y="7147"/>
                <a:ext cx="5191200" cy="646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600"/>
                  <a:buFont typeface="Arial"/>
                  <a:buNone/>
                </a:pPr>
                <a:r>
                  <a:rPr b="1" i="0" lang="en-US" sz="3600" u="none" cap="none" strike="noStrike">
                    <a:solidFill>
                      <a:srgbClr val="3F3F3F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프로젝트 수행 결과</a:t>
                </a:r>
                <a:endParaRPr b="1" i="0" sz="3600" u="none" cap="none" strike="noStrike">
                  <a:solidFill>
                    <a:srgbClr val="3F3F3F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573" name="Google Shape;573;g76d30a2395_2_663"/>
              <p:cNvSpPr txBox="1"/>
              <p:nvPr/>
            </p:nvSpPr>
            <p:spPr>
              <a:xfrm>
                <a:off x="74430" y="-81280"/>
                <a:ext cx="1229400" cy="1323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en-US" sz="6600" u="none" cap="none" strike="noStrike">
                    <a:solidFill>
                      <a:srgbClr val="D8D8D8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0</a:t>
                </a:r>
                <a:endParaRPr b="0" i="0" sz="6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4" name="Google Shape;574;g76d30a2395_2_663"/>
              <p:cNvSpPr txBox="1"/>
              <p:nvPr/>
            </p:nvSpPr>
            <p:spPr>
              <a:xfrm>
                <a:off x="353830" y="-27298"/>
                <a:ext cx="670500" cy="1107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just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en-US" sz="6600" u="none" cap="none" strike="noStrike">
                    <a:solidFill>
                      <a:srgbClr val="000000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4</a:t>
                </a:r>
                <a:endParaRPr b="0" i="0" sz="6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5" name="Google Shape;575;g76d30a2395_2_663"/>
              <p:cNvSpPr/>
              <p:nvPr/>
            </p:nvSpPr>
            <p:spPr>
              <a:xfrm>
                <a:off x="929908" y="559174"/>
                <a:ext cx="6096000" cy="584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en-US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상품 입고/출고</a:t>
                </a:r>
                <a:br>
                  <a:rPr b="0" i="0" lang="en-US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76" name="Google Shape;576;g76d30a2395_2_663"/>
          <p:cNvSpPr/>
          <p:nvPr/>
        </p:nvSpPr>
        <p:spPr>
          <a:xfrm>
            <a:off x="1927675" y="5239075"/>
            <a:ext cx="10168200" cy="16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상품 조회 테이블의 컬럼을 눌러서 대상 상품을 선택 후 </a:t>
            </a: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진행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한 번에 여러가지 상품의 입/출고가 가능하며, 최종 주문 전까지는 내역 수정이 가능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최종 주문이 진행되면, TCP/IP 서버로 지게차 수행 작업을 전송하고 입/출고 데이터 로그로 남김 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7" name="Google Shape;577;g76d30a2395_2_663"/>
          <p:cNvSpPr txBox="1"/>
          <p:nvPr/>
        </p:nvSpPr>
        <p:spPr>
          <a:xfrm>
            <a:off x="830675" y="5162400"/>
            <a:ext cx="2778600" cy="4857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3.</a:t>
            </a:r>
            <a:r>
              <a:rPr b="1"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상품 입고 및 출고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8" name="Google Shape;578;g76d30a2395_2_663"/>
          <p:cNvSpPr/>
          <p:nvPr/>
        </p:nvSpPr>
        <p:spPr>
          <a:xfrm>
            <a:off x="779475" y="2149000"/>
            <a:ext cx="6238500" cy="4857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000000"/>
            </a:solidFill>
            <a:prstDash val="lg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4" name="Google Shape;58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850" y="3750150"/>
            <a:ext cx="6616975" cy="2703325"/>
          </a:xfrm>
          <a:prstGeom prst="rect">
            <a:avLst/>
          </a:prstGeom>
          <a:noFill/>
          <a:ln>
            <a:noFill/>
          </a:ln>
        </p:spPr>
      </p:pic>
      <p:sp>
        <p:nvSpPr>
          <p:cNvPr id="585" name="Google Shape;585;p14"/>
          <p:cNvSpPr txBox="1"/>
          <p:nvPr/>
        </p:nvSpPr>
        <p:spPr>
          <a:xfrm>
            <a:off x="5188585" y="2519680"/>
            <a:ext cx="1829400" cy="182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86" name="Google Shape;586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1500" y="1499000"/>
            <a:ext cx="6683325" cy="1877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7" name="Google Shape;587;p14"/>
          <p:cNvGrpSpPr/>
          <p:nvPr/>
        </p:nvGrpSpPr>
        <p:grpSpPr>
          <a:xfrm>
            <a:off x="0" y="-81280"/>
            <a:ext cx="12192000" cy="1323439"/>
            <a:chOff x="0" y="-81280"/>
            <a:chExt cx="12192000" cy="1323439"/>
          </a:xfrm>
        </p:grpSpPr>
        <p:cxnSp>
          <p:nvCxnSpPr>
            <p:cNvPr id="588" name="Google Shape;588;p14"/>
            <p:cNvCxnSpPr/>
            <p:nvPr/>
          </p:nvCxnSpPr>
          <p:spPr>
            <a:xfrm>
              <a:off x="0" y="935854"/>
              <a:ext cx="12192000" cy="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grpSp>
          <p:nvGrpSpPr>
            <p:cNvPr id="589" name="Google Shape;589;p14"/>
            <p:cNvGrpSpPr/>
            <p:nvPr/>
          </p:nvGrpSpPr>
          <p:grpSpPr>
            <a:xfrm>
              <a:off x="0" y="-81280"/>
              <a:ext cx="7025908" cy="1323439"/>
              <a:chOff x="0" y="-81280"/>
              <a:chExt cx="7025908" cy="1323439"/>
            </a:xfrm>
          </p:grpSpPr>
          <p:sp>
            <p:nvSpPr>
              <p:cNvPr id="590" name="Google Shape;590;p14"/>
              <p:cNvSpPr/>
              <p:nvPr/>
            </p:nvSpPr>
            <p:spPr>
              <a:xfrm>
                <a:off x="0" y="0"/>
                <a:ext cx="6096000" cy="456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1" name="Google Shape;591;p14"/>
              <p:cNvSpPr txBox="1"/>
              <p:nvPr/>
            </p:nvSpPr>
            <p:spPr>
              <a:xfrm>
                <a:off x="904888" y="7147"/>
                <a:ext cx="5191112" cy="64629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600"/>
                  <a:buFont typeface="Arial"/>
                  <a:buNone/>
                </a:pPr>
                <a:r>
                  <a:rPr b="1" i="0" lang="en-US" sz="3600" u="none" cap="none" strike="noStrike">
                    <a:solidFill>
                      <a:srgbClr val="3F3F3F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프로젝트 수행 결과</a:t>
                </a:r>
                <a:endParaRPr b="1" i="0" sz="3600" u="none" cap="none" strike="noStrike">
                  <a:solidFill>
                    <a:srgbClr val="3F3F3F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592" name="Google Shape;592;p14"/>
              <p:cNvSpPr txBox="1"/>
              <p:nvPr/>
            </p:nvSpPr>
            <p:spPr>
              <a:xfrm>
                <a:off x="74430" y="-81280"/>
                <a:ext cx="1229360" cy="132343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en-US" sz="6600" u="none" cap="none" strike="noStrike">
                    <a:solidFill>
                      <a:srgbClr val="D8D8D8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0</a:t>
                </a:r>
                <a:endParaRPr b="0" i="0" sz="6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3" name="Google Shape;593;p14"/>
              <p:cNvSpPr txBox="1"/>
              <p:nvPr/>
            </p:nvSpPr>
            <p:spPr>
              <a:xfrm>
                <a:off x="353830" y="-27298"/>
                <a:ext cx="670560" cy="110799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just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en-US" sz="6600" u="none" cap="none" strike="noStrike">
                    <a:solidFill>
                      <a:srgbClr val="000000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4</a:t>
                </a:r>
                <a:endParaRPr b="0" i="0" sz="6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4" name="Google Shape;594;p14"/>
              <p:cNvSpPr/>
              <p:nvPr/>
            </p:nvSpPr>
            <p:spPr>
              <a:xfrm>
                <a:off x="929908" y="559174"/>
                <a:ext cx="6096000" cy="5847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en-US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상품 입/출고 내역 조회</a:t>
                </a:r>
                <a:br>
                  <a:rPr b="0" i="0" lang="en-US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95" name="Google Shape;595;p14"/>
          <p:cNvSpPr/>
          <p:nvPr/>
        </p:nvSpPr>
        <p:spPr>
          <a:xfrm>
            <a:off x="6623375" y="2122175"/>
            <a:ext cx="5577000" cy="22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①  </a:t>
            </a: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로그인한 사용자의 직급에 따라 주문서 내역  정보</a:t>
            </a: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접근 제한 (관리자는 등록된 입/출고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내역을 여러</a:t>
            </a: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조건(사원별, 기간별)에 따라</a:t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검색, 사원은 본인의 입/출고 내역 확인)  </a:t>
            </a:r>
            <a:endParaRPr b="0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②</a:t>
            </a:r>
            <a:r>
              <a:rPr b="0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검색된 주문서 클릭 시 입출고 상세 내역</a:t>
            </a: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조</a:t>
            </a: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회</a:t>
            </a:r>
            <a:endParaRPr b="0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6" name="Google Shape;596;p14"/>
          <p:cNvSpPr txBox="1"/>
          <p:nvPr/>
        </p:nvSpPr>
        <p:spPr>
          <a:xfrm>
            <a:off x="207850" y="1150400"/>
            <a:ext cx="1829400" cy="2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Calibri"/>
                <a:ea typeface="Calibri"/>
                <a:cs typeface="Calibri"/>
                <a:sym typeface="Calibri"/>
              </a:rPr>
              <a:t>&lt;관리자&gt;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7" name="Google Shape;597;p14"/>
          <p:cNvSpPr txBox="1"/>
          <p:nvPr/>
        </p:nvSpPr>
        <p:spPr>
          <a:xfrm>
            <a:off x="207850" y="3400875"/>
            <a:ext cx="1156800" cy="3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Calibri"/>
                <a:ea typeface="Calibri"/>
                <a:cs typeface="Calibri"/>
                <a:sym typeface="Calibri"/>
              </a:rPr>
              <a:t>&lt;사원&gt;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8" name="Google Shape;598;p14"/>
          <p:cNvSpPr txBox="1"/>
          <p:nvPr/>
        </p:nvSpPr>
        <p:spPr>
          <a:xfrm>
            <a:off x="6938350" y="1778325"/>
            <a:ext cx="3065400" cy="5100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b="1"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4. 입/출고 내역 조회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24"/>
          <p:cNvSpPr txBox="1"/>
          <p:nvPr/>
        </p:nvSpPr>
        <p:spPr>
          <a:xfrm>
            <a:off x="5188585" y="2519680"/>
            <a:ext cx="1829400" cy="182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05" name="Google Shape;605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88750" y="2703475"/>
            <a:ext cx="7814499" cy="39912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6" name="Google Shape;606;p24"/>
          <p:cNvGrpSpPr/>
          <p:nvPr/>
        </p:nvGrpSpPr>
        <p:grpSpPr>
          <a:xfrm>
            <a:off x="0" y="-81280"/>
            <a:ext cx="12192000" cy="1323439"/>
            <a:chOff x="0" y="-81280"/>
            <a:chExt cx="12192000" cy="1323439"/>
          </a:xfrm>
        </p:grpSpPr>
        <p:cxnSp>
          <p:nvCxnSpPr>
            <p:cNvPr id="607" name="Google Shape;607;p24"/>
            <p:cNvCxnSpPr/>
            <p:nvPr/>
          </p:nvCxnSpPr>
          <p:spPr>
            <a:xfrm>
              <a:off x="0" y="935854"/>
              <a:ext cx="12192000" cy="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grpSp>
          <p:nvGrpSpPr>
            <p:cNvPr id="608" name="Google Shape;608;p24"/>
            <p:cNvGrpSpPr/>
            <p:nvPr/>
          </p:nvGrpSpPr>
          <p:grpSpPr>
            <a:xfrm>
              <a:off x="0" y="-81280"/>
              <a:ext cx="7025908" cy="1323439"/>
              <a:chOff x="0" y="-81280"/>
              <a:chExt cx="7025908" cy="1323439"/>
            </a:xfrm>
          </p:grpSpPr>
          <p:sp>
            <p:nvSpPr>
              <p:cNvPr id="609" name="Google Shape;609;p24"/>
              <p:cNvSpPr/>
              <p:nvPr/>
            </p:nvSpPr>
            <p:spPr>
              <a:xfrm>
                <a:off x="0" y="0"/>
                <a:ext cx="6096000" cy="456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0" name="Google Shape;610;p24"/>
              <p:cNvSpPr txBox="1"/>
              <p:nvPr/>
            </p:nvSpPr>
            <p:spPr>
              <a:xfrm>
                <a:off x="904888" y="7147"/>
                <a:ext cx="5191112" cy="64629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600"/>
                  <a:buFont typeface="Arial"/>
                  <a:buNone/>
                </a:pPr>
                <a:r>
                  <a:rPr b="1" i="0" lang="en-US" sz="3600" u="none" cap="none" strike="noStrike">
                    <a:solidFill>
                      <a:srgbClr val="3F3F3F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프로젝트 수행 결과</a:t>
                </a:r>
                <a:endParaRPr b="1" i="0" sz="3600" u="none" cap="none" strike="noStrike">
                  <a:solidFill>
                    <a:srgbClr val="3F3F3F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611" name="Google Shape;611;p24"/>
              <p:cNvSpPr txBox="1"/>
              <p:nvPr/>
            </p:nvSpPr>
            <p:spPr>
              <a:xfrm>
                <a:off x="74430" y="-81280"/>
                <a:ext cx="1229360" cy="132343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en-US" sz="6600" u="none" cap="none" strike="noStrike">
                    <a:solidFill>
                      <a:srgbClr val="D8D8D8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0</a:t>
                </a:r>
                <a:endParaRPr b="0" i="0" sz="6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2" name="Google Shape;612;p24"/>
              <p:cNvSpPr txBox="1"/>
              <p:nvPr/>
            </p:nvSpPr>
            <p:spPr>
              <a:xfrm>
                <a:off x="353830" y="-27298"/>
                <a:ext cx="670560" cy="110799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just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en-US" sz="6600" u="none" cap="none" strike="noStrike">
                    <a:solidFill>
                      <a:srgbClr val="000000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4</a:t>
                </a:r>
                <a:endParaRPr b="0" i="0" sz="6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3" name="Google Shape;613;p24"/>
              <p:cNvSpPr/>
              <p:nvPr/>
            </p:nvSpPr>
            <p:spPr>
              <a:xfrm>
                <a:off x="929908" y="559174"/>
                <a:ext cx="6096000" cy="5847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en-US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솔루션 제공</a:t>
                </a:r>
                <a:br>
                  <a:rPr b="0" i="0" lang="en-US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614" name="Google Shape;614;p24"/>
          <p:cNvSpPr txBox="1"/>
          <p:nvPr/>
        </p:nvSpPr>
        <p:spPr>
          <a:xfrm>
            <a:off x="353830" y="732465"/>
            <a:ext cx="11654100" cy="197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6350" lIns="89525" spcFirstLastPara="1" rIns="89525" wrap="square" tIns="463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상품 입/출고 Log 파일을</a:t>
            </a: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R로 분석</a:t>
            </a: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하여 지게차 배터리 최적 효율 </a:t>
            </a: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솔루션</a:t>
            </a: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을 도출하고</a:t>
            </a: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시각화</a:t>
            </a: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하여</a:t>
            </a: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사용자에게 제공한다.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None/>
            </a:pPr>
            <a:r>
              <a:t/>
            </a:r>
            <a:endParaRPr b="1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b="0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① </a:t>
            </a: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솔루션 적용</a:t>
            </a: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전의 창고 </a:t>
            </a: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입/출고 빈도</a:t>
            </a: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와 </a:t>
            </a: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적용 후의</a:t>
            </a: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이미지를 출력</a:t>
            </a:r>
            <a:endParaRPr b="0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5" name="Google Shape;615;p24"/>
          <p:cNvSpPr txBox="1"/>
          <p:nvPr/>
        </p:nvSpPr>
        <p:spPr>
          <a:xfrm>
            <a:off x="3668240" y="3072808"/>
            <a:ext cx="171184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BEFORE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6" name="Google Shape;616;p24"/>
          <p:cNvSpPr txBox="1"/>
          <p:nvPr/>
        </p:nvSpPr>
        <p:spPr>
          <a:xfrm>
            <a:off x="7580713" y="3088688"/>
            <a:ext cx="171184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AFTER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7" name="Google Shape;617;p24"/>
          <p:cNvSpPr/>
          <p:nvPr/>
        </p:nvSpPr>
        <p:spPr>
          <a:xfrm>
            <a:off x="2425917" y="3396465"/>
            <a:ext cx="3615000" cy="3110700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8" name="Google Shape;618;p24"/>
          <p:cNvSpPr/>
          <p:nvPr/>
        </p:nvSpPr>
        <p:spPr>
          <a:xfrm>
            <a:off x="6212756" y="3396464"/>
            <a:ext cx="3615070" cy="3110661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9" name="Google Shape;619;p24"/>
          <p:cNvSpPr txBox="1"/>
          <p:nvPr/>
        </p:nvSpPr>
        <p:spPr>
          <a:xfrm>
            <a:off x="408100" y="1796925"/>
            <a:ext cx="4795200" cy="4605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None/>
            </a:pPr>
            <a:r>
              <a:rPr b="1"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 창고 좌표 당 입/출고 빈도 HeatMap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753c51c6fa_0_53"/>
          <p:cNvSpPr txBox="1"/>
          <p:nvPr/>
        </p:nvSpPr>
        <p:spPr>
          <a:xfrm>
            <a:off x="5188585" y="2519680"/>
            <a:ext cx="1829400" cy="182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26" name="Google Shape;626;g753c51c6fa_0_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23735" y="1030117"/>
            <a:ext cx="10007525" cy="57137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27" name="Google Shape;627;g753c51c6fa_0_53"/>
          <p:cNvGrpSpPr/>
          <p:nvPr/>
        </p:nvGrpSpPr>
        <p:grpSpPr>
          <a:xfrm>
            <a:off x="0" y="-81280"/>
            <a:ext cx="12192000" cy="1323439"/>
            <a:chOff x="0" y="-81280"/>
            <a:chExt cx="12192000" cy="1323439"/>
          </a:xfrm>
        </p:grpSpPr>
        <p:cxnSp>
          <p:nvCxnSpPr>
            <p:cNvPr id="628" name="Google Shape;628;g753c51c6fa_0_53"/>
            <p:cNvCxnSpPr/>
            <p:nvPr/>
          </p:nvCxnSpPr>
          <p:spPr>
            <a:xfrm>
              <a:off x="0" y="935854"/>
              <a:ext cx="12192000" cy="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grpSp>
          <p:nvGrpSpPr>
            <p:cNvPr id="629" name="Google Shape;629;g753c51c6fa_0_53"/>
            <p:cNvGrpSpPr/>
            <p:nvPr/>
          </p:nvGrpSpPr>
          <p:grpSpPr>
            <a:xfrm>
              <a:off x="0" y="-81280"/>
              <a:ext cx="7025908" cy="1323439"/>
              <a:chOff x="0" y="-81280"/>
              <a:chExt cx="7025908" cy="1323439"/>
            </a:xfrm>
          </p:grpSpPr>
          <p:sp>
            <p:nvSpPr>
              <p:cNvPr id="630" name="Google Shape;630;g753c51c6fa_0_53"/>
              <p:cNvSpPr/>
              <p:nvPr/>
            </p:nvSpPr>
            <p:spPr>
              <a:xfrm>
                <a:off x="0" y="0"/>
                <a:ext cx="6096000" cy="456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1" name="Google Shape;631;g753c51c6fa_0_53"/>
              <p:cNvSpPr txBox="1"/>
              <p:nvPr/>
            </p:nvSpPr>
            <p:spPr>
              <a:xfrm>
                <a:off x="904888" y="7147"/>
                <a:ext cx="5191112" cy="64629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600"/>
                  <a:buFont typeface="Arial"/>
                  <a:buNone/>
                </a:pPr>
                <a:r>
                  <a:rPr b="1" i="0" lang="en-US" sz="3600" u="none" cap="none" strike="noStrike">
                    <a:solidFill>
                      <a:srgbClr val="3F3F3F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프로젝트 수행 결과</a:t>
                </a:r>
                <a:endParaRPr b="1" i="0" sz="3600" u="none" cap="none" strike="noStrike">
                  <a:solidFill>
                    <a:srgbClr val="3F3F3F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632" name="Google Shape;632;g753c51c6fa_0_53"/>
              <p:cNvSpPr txBox="1"/>
              <p:nvPr/>
            </p:nvSpPr>
            <p:spPr>
              <a:xfrm>
                <a:off x="74430" y="-81280"/>
                <a:ext cx="1229360" cy="132343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en-US" sz="6600" u="none" cap="none" strike="noStrike">
                    <a:solidFill>
                      <a:srgbClr val="D8D8D8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0</a:t>
                </a:r>
                <a:endParaRPr b="0" i="0" sz="6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3" name="Google Shape;633;g753c51c6fa_0_53"/>
              <p:cNvSpPr txBox="1"/>
              <p:nvPr/>
            </p:nvSpPr>
            <p:spPr>
              <a:xfrm>
                <a:off x="353830" y="-27298"/>
                <a:ext cx="670560" cy="110799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just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en-US" sz="6600" u="none" cap="none" strike="noStrike">
                    <a:solidFill>
                      <a:srgbClr val="000000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4</a:t>
                </a:r>
                <a:endParaRPr b="0" i="0" sz="6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4" name="Google Shape;634;g753c51c6fa_0_53"/>
              <p:cNvSpPr/>
              <p:nvPr/>
            </p:nvSpPr>
            <p:spPr>
              <a:xfrm>
                <a:off x="929908" y="559174"/>
                <a:ext cx="6096000" cy="5847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en-US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WEB 지게차 관리 페이지</a:t>
                </a:r>
                <a:br>
                  <a:rPr b="0" i="0" lang="en-US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635" name="Google Shape;635;g753c51c6fa_0_53"/>
          <p:cNvSpPr/>
          <p:nvPr/>
        </p:nvSpPr>
        <p:spPr>
          <a:xfrm>
            <a:off x="4635795" y="1406574"/>
            <a:ext cx="1212112" cy="250949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1" name="Google Shape;641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2155" y="1044493"/>
            <a:ext cx="7954040" cy="370954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42" name="Google Shape;642;p23"/>
          <p:cNvGrpSpPr/>
          <p:nvPr/>
        </p:nvGrpSpPr>
        <p:grpSpPr>
          <a:xfrm>
            <a:off x="0" y="-81280"/>
            <a:ext cx="12192000" cy="1323439"/>
            <a:chOff x="0" y="-81280"/>
            <a:chExt cx="12192000" cy="1323439"/>
          </a:xfrm>
        </p:grpSpPr>
        <p:cxnSp>
          <p:nvCxnSpPr>
            <p:cNvPr id="643" name="Google Shape;643;p23"/>
            <p:cNvCxnSpPr/>
            <p:nvPr/>
          </p:nvCxnSpPr>
          <p:spPr>
            <a:xfrm>
              <a:off x="0" y="935854"/>
              <a:ext cx="12192000" cy="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grpSp>
          <p:nvGrpSpPr>
            <p:cNvPr id="644" name="Google Shape;644;p23"/>
            <p:cNvGrpSpPr/>
            <p:nvPr/>
          </p:nvGrpSpPr>
          <p:grpSpPr>
            <a:xfrm>
              <a:off x="0" y="-81280"/>
              <a:ext cx="7025908" cy="1323439"/>
              <a:chOff x="0" y="-81280"/>
              <a:chExt cx="7025908" cy="1323439"/>
            </a:xfrm>
          </p:grpSpPr>
          <p:sp>
            <p:nvSpPr>
              <p:cNvPr id="645" name="Google Shape;645;p23"/>
              <p:cNvSpPr/>
              <p:nvPr/>
            </p:nvSpPr>
            <p:spPr>
              <a:xfrm>
                <a:off x="0" y="0"/>
                <a:ext cx="6096000" cy="456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6" name="Google Shape;646;p23"/>
              <p:cNvSpPr txBox="1"/>
              <p:nvPr/>
            </p:nvSpPr>
            <p:spPr>
              <a:xfrm>
                <a:off x="904888" y="7147"/>
                <a:ext cx="5191112" cy="64629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600"/>
                  <a:buFont typeface="Arial"/>
                  <a:buNone/>
                </a:pPr>
                <a:r>
                  <a:rPr b="1" i="0" lang="en-US" sz="3600" u="none" cap="none" strike="noStrike">
                    <a:solidFill>
                      <a:srgbClr val="3F3F3F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프로젝트 수행 결과</a:t>
                </a:r>
                <a:endParaRPr b="1" i="0" sz="3600" u="none" cap="none" strike="noStrike">
                  <a:solidFill>
                    <a:srgbClr val="3F3F3F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647" name="Google Shape;647;p23"/>
              <p:cNvSpPr txBox="1"/>
              <p:nvPr/>
            </p:nvSpPr>
            <p:spPr>
              <a:xfrm>
                <a:off x="74430" y="-81280"/>
                <a:ext cx="1229360" cy="132343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en-US" sz="6600" u="none" cap="none" strike="noStrike">
                    <a:solidFill>
                      <a:srgbClr val="D8D8D8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0</a:t>
                </a:r>
                <a:endParaRPr b="0" i="0" sz="6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8" name="Google Shape;648;p23"/>
              <p:cNvSpPr txBox="1"/>
              <p:nvPr/>
            </p:nvSpPr>
            <p:spPr>
              <a:xfrm>
                <a:off x="353830" y="-27298"/>
                <a:ext cx="670560" cy="110799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just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en-US" sz="6600" u="none" cap="none" strike="noStrike">
                    <a:solidFill>
                      <a:srgbClr val="000000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4</a:t>
                </a:r>
                <a:endParaRPr b="0" i="0" sz="6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9" name="Google Shape;649;p23"/>
              <p:cNvSpPr/>
              <p:nvPr/>
            </p:nvSpPr>
            <p:spPr>
              <a:xfrm>
                <a:off x="929908" y="559174"/>
                <a:ext cx="6096000" cy="5847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en-US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지게차 일별 주행거리 조회</a:t>
                </a:r>
                <a:br>
                  <a:rPr b="0" i="0" lang="en-US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650" name="Google Shape;650;p23"/>
          <p:cNvSpPr txBox="1"/>
          <p:nvPr/>
        </p:nvSpPr>
        <p:spPr>
          <a:xfrm>
            <a:off x="4260325" y="5343251"/>
            <a:ext cx="7664700" cy="12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①  </a:t>
            </a: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chart.js를 이용해 Controller에서 받아온 지게차의 최근 일주일  일별 주행거리를 그래프로 시각화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51" name="Google Shape;651;p23"/>
          <p:cNvSpPr txBox="1"/>
          <p:nvPr/>
        </p:nvSpPr>
        <p:spPr>
          <a:xfrm>
            <a:off x="4361575" y="5110500"/>
            <a:ext cx="3824700" cy="4335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 지게차 일별 주행거리 조회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76d30a2395_2_479"/>
          <p:cNvSpPr txBox="1"/>
          <p:nvPr/>
        </p:nvSpPr>
        <p:spPr>
          <a:xfrm>
            <a:off x="6415475" y="2242475"/>
            <a:ext cx="6019500" cy="27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①  </a:t>
            </a: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Database에서 조회한 지게차 리스트를 출력</a:t>
            </a:r>
            <a:endParaRPr b="0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①  </a:t>
            </a: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Controller에서 보내온 forklift 의 Status 정보를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Ajax를 통해 호출 및 출력</a:t>
            </a:r>
            <a:endParaRPr b="0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58" name="Google Shape;658;g76d30a2395_2_4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3575" y="1744549"/>
            <a:ext cx="6239425" cy="32745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59" name="Google Shape;659;g76d30a2395_2_479"/>
          <p:cNvGrpSpPr/>
          <p:nvPr/>
        </p:nvGrpSpPr>
        <p:grpSpPr>
          <a:xfrm>
            <a:off x="0" y="-81280"/>
            <a:ext cx="12192000" cy="1323300"/>
            <a:chOff x="0" y="-81280"/>
            <a:chExt cx="12192000" cy="1323300"/>
          </a:xfrm>
        </p:grpSpPr>
        <p:cxnSp>
          <p:nvCxnSpPr>
            <p:cNvPr id="660" name="Google Shape;660;g76d30a2395_2_479"/>
            <p:cNvCxnSpPr/>
            <p:nvPr/>
          </p:nvCxnSpPr>
          <p:spPr>
            <a:xfrm>
              <a:off x="0" y="935854"/>
              <a:ext cx="12192000" cy="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grpSp>
          <p:nvGrpSpPr>
            <p:cNvPr id="661" name="Google Shape;661;g76d30a2395_2_479"/>
            <p:cNvGrpSpPr/>
            <p:nvPr/>
          </p:nvGrpSpPr>
          <p:grpSpPr>
            <a:xfrm>
              <a:off x="0" y="-81280"/>
              <a:ext cx="7025908" cy="1323300"/>
              <a:chOff x="0" y="-81280"/>
              <a:chExt cx="7025908" cy="1323300"/>
            </a:xfrm>
          </p:grpSpPr>
          <p:sp>
            <p:nvSpPr>
              <p:cNvPr id="662" name="Google Shape;662;g76d30a2395_2_479"/>
              <p:cNvSpPr/>
              <p:nvPr/>
            </p:nvSpPr>
            <p:spPr>
              <a:xfrm>
                <a:off x="0" y="0"/>
                <a:ext cx="6096000" cy="456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3" name="Google Shape;663;g76d30a2395_2_479"/>
              <p:cNvSpPr txBox="1"/>
              <p:nvPr/>
            </p:nvSpPr>
            <p:spPr>
              <a:xfrm>
                <a:off x="904888" y="7147"/>
                <a:ext cx="5191200" cy="646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600"/>
                  <a:buFont typeface="Arial"/>
                  <a:buNone/>
                </a:pPr>
                <a:r>
                  <a:rPr b="1" i="0" lang="en-US" sz="3600" u="none" cap="none" strike="noStrike">
                    <a:solidFill>
                      <a:srgbClr val="3F3F3F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프로젝트 수행 결과</a:t>
                </a:r>
                <a:endParaRPr b="1" i="0" sz="3600" u="none" cap="none" strike="noStrike">
                  <a:solidFill>
                    <a:srgbClr val="3F3F3F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664" name="Google Shape;664;g76d30a2395_2_479"/>
              <p:cNvSpPr txBox="1"/>
              <p:nvPr/>
            </p:nvSpPr>
            <p:spPr>
              <a:xfrm>
                <a:off x="74430" y="-81280"/>
                <a:ext cx="1229400" cy="1323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en-US" sz="6600" u="none" cap="none" strike="noStrike">
                    <a:solidFill>
                      <a:srgbClr val="D8D8D8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0</a:t>
                </a:r>
                <a:endParaRPr b="0" i="0" sz="6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5" name="Google Shape;665;g76d30a2395_2_479"/>
              <p:cNvSpPr txBox="1"/>
              <p:nvPr/>
            </p:nvSpPr>
            <p:spPr>
              <a:xfrm>
                <a:off x="353830" y="-27298"/>
                <a:ext cx="670500" cy="1107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just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en-US" sz="6600" u="none" cap="none" strike="noStrike">
                    <a:solidFill>
                      <a:srgbClr val="000000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4</a:t>
                </a:r>
                <a:endParaRPr b="0" i="0" sz="6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6" name="Google Shape;666;g76d30a2395_2_479"/>
              <p:cNvSpPr/>
              <p:nvPr/>
            </p:nvSpPr>
            <p:spPr>
              <a:xfrm>
                <a:off x="929908" y="559174"/>
                <a:ext cx="6096000" cy="584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en-US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지게차 조회</a:t>
                </a:r>
                <a:br>
                  <a:rPr b="0" i="0" lang="en-US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667" name="Google Shape;667;g76d30a2395_2_479"/>
          <p:cNvSpPr txBox="1"/>
          <p:nvPr/>
        </p:nvSpPr>
        <p:spPr>
          <a:xfrm>
            <a:off x="6491675" y="1833275"/>
            <a:ext cx="1951200" cy="4827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2. 지게차 조회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8" name="Google Shape;668;g76d30a2395_2_479"/>
          <p:cNvSpPr txBox="1"/>
          <p:nvPr/>
        </p:nvSpPr>
        <p:spPr>
          <a:xfrm>
            <a:off x="6491025" y="3393925"/>
            <a:ext cx="3213900" cy="4827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3. 지게차 현재 상태 조회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g753c51c6fa_0_68"/>
          <p:cNvSpPr txBox="1"/>
          <p:nvPr/>
        </p:nvSpPr>
        <p:spPr>
          <a:xfrm>
            <a:off x="5188585" y="2519680"/>
            <a:ext cx="1829400" cy="182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75" name="Google Shape;675;g753c51c6fa_0_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0525" y="1030124"/>
            <a:ext cx="9905500" cy="56812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76" name="Google Shape;676;g753c51c6fa_0_68"/>
          <p:cNvGrpSpPr/>
          <p:nvPr/>
        </p:nvGrpSpPr>
        <p:grpSpPr>
          <a:xfrm>
            <a:off x="0" y="-81280"/>
            <a:ext cx="12192000" cy="1323439"/>
            <a:chOff x="0" y="-81280"/>
            <a:chExt cx="12192000" cy="1323439"/>
          </a:xfrm>
        </p:grpSpPr>
        <p:cxnSp>
          <p:nvCxnSpPr>
            <p:cNvPr id="677" name="Google Shape;677;g753c51c6fa_0_68"/>
            <p:cNvCxnSpPr/>
            <p:nvPr/>
          </p:nvCxnSpPr>
          <p:spPr>
            <a:xfrm>
              <a:off x="0" y="935854"/>
              <a:ext cx="12192000" cy="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grpSp>
          <p:nvGrpSpPr>
            <p:cNvPr id="678" name="Google Shape;678;g753c51c6fa_0_68"/>
            <p:cNvGrpSpPr/>
            <p:nvPr/>
          </p:nvGrpSpPr>
          <p:grpSpPr>
            <a:xfrm>
              <a:off x="0" y="-81280"/>
              <a:ext cx="7025908" cy="1323439"/>
              <a:chOff x="0" y="-81280"/>
              <a:chExt cx="7025908" cy="1323439"/>
            </a:xfrm>
          </p:grpSpPr>
          <p:sp>
            <p:nvSpPr>
              <p:cNvPr id="679" name="Google Shape;679;g753c51c6fa_0_68"/>
              <p:cNvSpPr/>
              <p:nvPr/>
            </p:nvSpPr>
            <p:spPr>
              <a:xfrm>
                <a:off x="0" y="0"/>
                <a:ext cx="6096000" cy="456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0" name="Google Shape;680;g753c51c6fa_0_68"/>
              <p:cNvSpPr txBox="1"/>
              <p:nvPr/>
            </p:nvSpPr>
            <p:spPr>
              <a:xfrm>
                <a:off x="904888" y="7147"/>
                <a:ext cx="5191112" cy="64629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600"/>
                  <a:buFont typeface="Arial"/>
                  <a:buNone/>
                </a:pPr>
                <a:r>
                  <a:rPr b="1" i="0" lang="en-US" sz="3600" u="none" cap="none" strike="noStrike">
                    <a:solidFill>
                      <a:srgbClr val="3F3F3F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프로젝트 수행 결과</a:t>
                </a:r>
                <a:endParaRPr b="1" i="0" sz="3600" u="none" cap="none" strike="noStrike">
                  <a:solidFill>
                    <a:srgbClr val="3F3F3F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681" name="Google Shape;681;g753c51c6fa_0_68"/>
              <p:cNvSpPr txBox="1"/>
              <p:nvPr/>
            </p:nvSpPr>
            <p:spPr>
              <a:xfrm>
                <a:off x="74430" y="-81280"/>
                <a:ext cx="1229360" cy="132343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en-US" sz="6600" u="none" cap="none" strike="noStrike">
                    <a:solidFill>
                      <a:srgbClr val="D8D8D8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0</a:t>
                </a:r>
                <a:endParaRPr b="0" i="0" sz="6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2" name="Google Shape;682;g753c51c6fa_0_68"/>
              <p:cNvSpPr txBox="1"/>
              <p:nvPr/>
            </p:nvSpPr>
            <p:spPr>
              <a:xfrm>
                <a:off x="353830" y="-27298"/>
                <a:ext cx="670560" cy="110799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just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en-US" sz="6600" u="none" cap="none" strike="noStrike">
                    <a:solidFill>
                      <a:srgbClr val="000000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4</a:t>
                </a:r>
                <a:endParaRPr b="0" i="0" sz="6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3" name="Google Shape;683;g753c51c6fa_0_68"/>
              <p:cNvSpPr/>
              <p:nvPr/>
            </p:nvSpPr>
            <p:spPr>
              <a:xfrm>
                <a:off x="929908" y="559174"/>
                <a:ext cx="6096000" cy="5847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en-US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WEB 솔루션 페이지</a:t>
                </a:r>
                <a:br>
                  <a:rPr b="0" i="0" lang="en-US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684" name="Google Shape;684;g753c51c6fa_0_68"/>
          <p:cNvSpPr/>
          <p:nvPr/>
        </p:nvSpPr>
        <p:spPr>
          <a:xfrm>
            <a:off x="5720316" y="1396564"/>
            <a:ext cx="1212112" cy="250949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30"/>
          <p:cNvSpPr txBox="1"/>
          <p:nvPr/>
        </p:nvSpPr>
        <p:spPr>
          <a:xfrm>
            <a:off x="5188585" y="2519680"/>
            <a:ext cx="1829400" cy="182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91" name="Google Shape;691;p30"/>
          <p:cNvSpPr txBox="1"/>
          <p:nvPr/>
        </p:nvSpPr>
        <p:spPr>
          <a:xfrm>
            <a:off x="6103275" y="1918874"/>
            <a:ext cx="5867400" cy="3202149"/>
          </a:xfrm>
          <a:prstGeom prst="rect">
            <a:avLst/>
          </a:prstGeom>
          <a:noFill/>
          <a:ln>
            <a:noFill/>
          </a:ln>
        </p:spPr>
        <p:txBody>
          <a:bodyPr anchorCtr="0" anchor="t" bIns="46350" lIns="89525" spcFirstLastPara="1" rIns="89525" wrap="square" tIns="463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None/>
            </a:pPr>
            <a:r>
              <a:t/>
            </a:r>
            <a:endParaRPr b="1"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① </a:t>
            </a: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제공된 솔루션을 적용하여 배터리 효율성이 얼마나 증가하였는지 %로 환산하여 출력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② </a:t>
            </a: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제공된 솔루션 시행 버튼 클릭 시 Database의 물품 위치가 변환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b="0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③  </a:t>
            </a: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새로운 솔루션으로 물품 배치가 변경되었다는 Notification 출력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692" name="Google Shape;692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0500" y="1733425"/>
            <a:ext cx="5950875" cy="4031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93" name="Google Shape;693;p30"/>
          <p:cNvGrpSpPr/>
          <p:nvPr/>
        </p:nvGrpSpPr>
        <p:grpSpPr>
          <a:xfrm>
            <a:off x="0" y="-81280"/>
            <a:ext cx="12192000" cy="1323439"/>
            <a:chOff x="0" y="-81280"/>
            <a:chExt cx="12192000" cy="1323439"/>
          </a:xfrm>
        </p:grpSpPr>
        <p:cxnSp>
          <p:nvCxnSpPr>
            <p:cNvPr id="694" name="Google Shape;694;p30"/>
            <p:cNvCxnSpPr/>
            <p:nvPr/>
          </p:nvCxnSpPr>
          <p:spPr>
            <a:xfrm>
              <a:off x="0" y="935854"/>
              <a:ext cx="12192000" cy="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grpSp>
          <p:nvGrpSpPr>
            <p:cNvPr id="695" name="Google Shape;695;p30"/>
            <p:cNvGrpSpPr/>
            <p:nvPr/>
          </p:nvGrpSpPr>
          <p:grpSpPr>
            <a:xfrm>
              <a:off x="0" y="-81280"/>
              <a:ext cx="7025908" cy="1323439"/>
              <a:chOff x="0" y="-81280"/>
              <a:chExt cx="7025908" cy="1323439"/>
            </a:xfrm>
          </p:grpSpPr>
          <p:sp>
            <p:nvSpPr>
              <p:cNvPr id="696" name="Google Shape;696;p30"/>
              <p:cNvSpPr/>
              <p:nvPr/>
            </p:nvSpPr>
            <p:spPr>
              <a:xfrm>
                <a:off x="0" y="0"/>
                <a:ext cx="6096000" cy="456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7" name="Google Shape;697;p30"/>
              <p:cNvSpPr txBox="1"/>
              <p:nvPr/>
            </p:nvSpPr>
            <p:spPr>
              <a:xfrm>
                <a:off x="904888" y="7147"/>
                <a:ext cx="5191112" cy="64629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600"/>
                  <a:buFont typeface="Arial"/>
                  <a:buNone/>
                </a:pPr>
                <a:r>
                  <a:rPr b="1" i="0" lang="en-US" sz="3600" u="none" cap="none" strike="noStrike">
                    <a:solidFill>
                      <a:srgbClr val="3F3F3F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프로젝트 수행 결과</a:t>
                </a:r>
                <a:endParaRPr b="1" i="0" sz="3600" u="none" cap="none" strike="noStrike">
                  <a:solidFill>
                    <a:srgbClr val="3F3F3F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698" name="Google Shape;698;p30"/>
              <p:cNvSpPr txBox="1"/>
              <p:nvPr/>
            </p:nvSpPr>
            <p:spPr>
              <a:xfrm>
                <a:off x="74430" y="-81280"/>
                <a:ext cx="1229360" cy="132343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en-US" sz="6600" u="none" cap="none" strike="noStrike">
                    <a:solidFill>
                      <a:srgbClr val="D8D8D8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0</a:t>
                </a:r>
                <a:endParaRPr b="0" i="0" sz="6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9" name="Google Shape;699;p30"/>
              <p:cNvSpPr txBox="1"/>
              <p:nvPr/>
            </p:nvSpPr>
            <p:spPr>
              <a:xfrm>
                <a:off x="353830" y="-27298"/>
                <a:ext cx="670560" cy="110799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just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en-US" sz="6600" u="none" cap="none" strike="noStrike">
                    <a:solidFill>
                      <a:srgbClr val="000000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4</a:t>
                </a:r>
                <a:endParaRPr b="0" i="0" sz="6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0" name="Google Shape;700;p30"/>
              <p:cNvSpPr/>
              <p:nvPr/>
            </p:nvSpPr>
            <p:spPr>
              <a:xfrm>
                <a:off x="929908" y="559174"/>
                <a:ext cx="6096000" cy="5847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en-US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솔루션 제공</a:t>
                </a:r>
                <a:br>
                  <a:rPr b="0" i="0" lang="en-US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701" name="Google Shape;701;p30"/>
          <p:cNvSpPr txBox="1"/>
          <p:nvPr/>
        </p:nvSpPr>
        <p:spPr>
          <a:xfrm>
            <a:off x="6210450" y="1720400"/>
            <a:ext cx="3545400" cy="4974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None/>
            </a:pPr>
            <a:r>
              <a:rPr b="1"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2. 배터리 효율성 증가 Chart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3" name="Google Shape;213;p5"/>
          <p:cNvCxnSpPr/>
          <p:nvPr/>
        </p:nvCxnSpPr>
        <p:spPr>
          <a:xfrm>
            <a:off x="0" y="1010285"/>
            <a:ext cx="12192000" cy="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14" name="Google Shape;214;p5"/>
          <p:cNvSpPr txBox="1"/>
          <p:nvPr/>
        </p:nvSpPr>
        <p:spPr>
          <a:xfrm>
            <a:off x="3035250" y="2780175"/>
            <a:ext cx="8710500" cy="8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215" name="Google Shape;215;p5"/>
          <p:cNvGraphicFramePr/>
          <p:nvPr/>
        </p:nvGraphicFramePr>
        <p:xfrm>
          <a:off x="333375" y="102425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{8215F2CD-436D-4372-82B6-4BCFEBDFD399}</a:tableStyleId>
              </a:tblPr>
              <a:tblGrid>
                <a:gridCol w="2677150"/>
                <a:gridCol w="8735225"/>
              </a:tblGrid>
              <a:tr h="1085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-US" sz="2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프로젝트명</a:t>
                      </a:r>
                      <a:endParaRPr b="1" sz="2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-US" sz="2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(주제)</a:t>
                      </a:r>
                      <a:endParaRPr b="1" sz="2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800" u="none" cap="none" strike="noStrike">
                          <a:solidFill>
                            <a:srgbClr val="24292E"/>
                          </a:solidFill>
                          <a:highlight>
                            <a:schemeClr val="lt1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SmartWarehouse_빅데이터·IoT시스템 스마트창고</a:t>
                      </a:r>
                      <a:endParaRPr b="1" sz="1800" u="none" cap="none" strike="noStrike">
                        <a:solidFill>
                          <a:srgbClr val="24292E"/>
                        </a:solidFill>
                        <a:highlight>
                          <a:schemeClr val="lt1"/>
                        </a:highlight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36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800" u="none" cap="none" strike="noStrike">
                          <a:solidFill>
                            <a:srgbClr val="24292E"/>
                          </a:solidFill>
                          <a:highlight>
                            <a:schemeClr val="lt1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(무인지게차를 활용한 24시간 창고 운영 및 솔루션 제공)</a:t>
                      </a:r>
                      <a:endParaRPr b="1" sz="1800" u="none" cap="none" strike="noStrike">
                        <a:solidFill>
                          <a:srgbClr val="24292E"/>
                        </a:solidFill>
                        <a:highlight>
                          <a:schemeClr val="lt1"/>
                        </a:highlight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85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-US" sz="2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프로젝트 목적</a:t>
                      </a:r>
                      <a:endParaRPr b="1" sz="2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-US" sz="1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-사업 확장에 따른 물동량 증가 및 창고 운영시간 증대 필요</a:t>
                      </a:r>
                      <a:endParaRPr b="1" sz="1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-US" sz="1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-인건비 상승 및 기존 시스템에서의 창고관리 어려움에 따른 물류 자동화 시스템 개발 필요</a:t>
                      </a:r>
                      <a:endParaRPr b="1" sz="1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591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-US" sz="2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프로젝트 개요</a:t>
                      </a:r>
                      <a:endParaRPr b="1" sz="2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-US" sz="1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사업확장에 대비한 물류 자동화 시스템 개발</a:t>
                      </a:r>
                      <a:endParaRPr b="1" sz="1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85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-US" sz="2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프로젝트 구조</a:t>
                      </a:r>
                      <a:endParaRPr b="1" sz="2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-US" sz="1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Latter Panda와 Can장비를 통한 네트워크 관리, AWS와 Spring을 이용한 데이터 전송 서버, 물류 자동화 (ERP 및 24시간 창고 자동운영)</a:t>
                      </a:r>
                      <a:endParaRPr b="1" sz="1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b="1" sz="1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85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-US" sz="2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기대효과</a:t>
                      </a:r>
                      <a:endParaRPr b="1" sz="2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-US" sz="1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-물류센터의 유효 가동시간 증가, 물류 처리량 증가 및 인건비의 감소</a:t>
                      </a:r>
                      <a:endParaRPr b="1" sz="1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-US" sz="1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-운영기록 통계를 바탕으로 한 솔루션 제공으로 물류 흐름 효율성의 증가</a:t>
                      </a:r>
                      <a:endParaRPr b="1" sz="1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-US" sz="1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</a:t>
                      </a:r>
                      <a:r>
                        <a:rPr b="1" lang="en-US" sz="18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창고 무인 자동화를 통한 24시간 운영을 실현 함으로써 물류센터의 유효 가동시간을 확보</a:t>
                      </a:r>
                      <a:endParaRPr b="1" sz="1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pSp>
        <p:nvGrpSpPr>
          <p:cNvPr id="216" name="Google Shape;216;p5"/>
          <p:cNvGrpSpPr/>
          <p:nvPr/>
        </p:nvGrpSpPr>
        <p:grpSpPr>
          <a:xfrm>
            <a:off x="0" y="-81280"/>
            <a:ext cx="6096000" cy="1323439"/>
            <a:chOff x="0" y="-81280"/>
            <a:chExt cx="6096000" cy="1323439"/>
          </a:xfrm>
        </p:grpSpPr>
        <p:sp>
          <p:nvSpPr>
            <p:cNvPr id="217" name="Google Shape;217;p5"/>
            <p:cNvSpPr txBox="1"/>
            <p:nvPr/>
          </p:nvSpPr>
          <p:spPr>
            <a:xfrm>
              <a:off x="74430" y="-81280"/>
              <a:ext cx="1229360" cy="132343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6600" u="none" cap="none" strike="noStrike">
                  <a:solidFill>
                    <a:srgbClr val="D8D8D8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0</a:t>
              </a:r>
              <a:endParaRPr b="0" i="0" sz="6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18" name="Google Shape;218;p5"/>
            <p:cNvGrpSpPr/>
            <p:nvPr/>
          </p:nvGrpSpPr>
          <p:grpSpPr>
            <a:xfrm>
              <a:off x="0" y="-49381"/>
              <a:ext cx="6096000" cy="1107996"/>
              <a:chOff x="0" y="-49381"/>
              <a:chExt cx="6096000" cy="1107996"/>
            </a:xfrm>
          </p:grpSpPr>
          <p:sp>
            <p:nvSpPr>
              <p:cNvPr id="219" name="Google Shape;219;p5"/>
              <p:cNvSpPr/>
              <p:nvPr/>
            </p:nvSpPr>
            <p:spPr>
              <a:xfrm>
                <a:off x="0" y="0"/>
                <a:ext cx="6096000" cy="456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0" name="Google Shape;220;p5"/>
              <p:cNvSpPr txBox="1"/>
              <p:nvPr/>
            </p:nvSpPr>
            <p:spPr>
              <a:xfrm>
                <a:off x="904888" y="141158"/>
                <a:ext cx="3987300" cy="646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600"/>
                  <a:buFont typeface="Arial"/>
                  <a:buNone/>
                </a:pPr>
                <a:r>
                  <a:rPr b="1" i="0" lang="en-US" sz="3600" u="none" cap="none" strike="noStrike">
                    <a:solidFill>
                      <a:srgbClr val="3F3F3F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프로젝트 배경</a:t>
                </a:r>
                <a:endParaRPr b="1" i="0" sz="3600" u="none" cap="none" strike="noStrike">
                  <a:solidFill>
                    <a:srgbClr val="3F3F3F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221" name="Google Shape;221;p5"/>
              <p:cNvSpPr txBox="1"/>
              <p:nvPr/>
            </p:nvSpPr>
            <p:spPr>
              <a:xfrm>
                <a:off x="343197" y="-49381"/>
                <a:ext cx="670560" cy="110799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just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en-US" sz="6600" u="none" cap="none" strike="noStrike">
                    <a:solidFill>
                      <a:srgbClr val="000000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1</a:t>
                </a:r>
                <a:endParaRPr b="0" i="0" sz="6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753c51c6fa_0_83"/>
          <p:cNvSpPr txBox="1"/>
          <p:nvPr/>
        </p:nvSpPr>
        <p:spPr>
          <a:xfrm>
            <a:off x="5188585" y="2519680"/>
            <a:ext cx="1829400" cy="182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708" name="Google Shape;708;g753c51c6fa_0_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1856" y="1010300"/>
            <a:ext cx="9994774" cy="5751324"/>
          </a:xfrm>
          <a:prstGeom prst="rect">
            <a:avLst/>
          </a:prstGeom>
          <a:noFill/>
          <a:ln cap="flat" cmpd="sng" w="25400">
            <a:solidFill>
              <a:srgbClr val="B99100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709" name="Google Shape;709;g753c51c6fa_0_83"/>
          <p:cNvGrpSpPr/>
          <p:nvPr/>
        </p:nvGrpSpPr>
        <p:grpSpPr>
          <a:xfrm>
            <a:off x="0" y="-81280"/>
            <a:ext cx="12192000" cy="1323439"/>
            <a:chOff x="0" y="-81280"/>
            <a:chExt cx="12192000" cy="1323439"/>
          </a:xfrm>
        </p:grpSpPr>
        <p:cxnSp>
          <p:nvCxnSpPr>
            <p:cNvPr id="710" name="Google Shape;710;g753c51c6fa_0_83"/>
            <p:cNvCxnSpPr/>
            <p:nvPr/>
          </p:nvCxnSpPr>
          <p:spPr>
            <a:xfrm>
              <a:off x="0" y="935854"/>
              <a:ext cx="12192000" cy="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grpSp>
          <p:nvGrpSpPr>
            <p:cNvPr id="711" name="Google Shape;711;g753c51c6fa_0_83"/>
            <p:cNvGrpSpPr/>
            <p:nvPr/>
          </p:nvGrpSpPr>
          <p:grpSpPr>
            <a:xfrm>
              <a:off x="0" y="-81280"/>
              <a:ext cx="7025908" cy="1323439"/>
              <a:chOff x="0" y="-81280"/>
              <a:chExt cx="7025908" cy="1323439"/>
            </a:xfrm>
          </p:grpSpPr>
          <p:sp>
            <p:nvSpPr>
              <p:cNvPr id="712" name="Google Shape;712;g753c51c6fa_0_83"/>
              <p:cNvSpPr/>
              <p:nvPr/>
            </p:nvSpPr>
            <p:spPr>
              <a:xfrm>
                <a:off x="0" y="0"/>
                <a:ext cx="6096000" cy="456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3" name="Google Shape;713;g753c51c6fa_0_83"/>
              <p:cNvSpPr txBox="1"/>
              <p:nvPr/>
            </p:nvSpPr>
            <p:spPr>
              <a:xfrm>
                <a:off x="904888" y="7147"/>
                <a:ext cx="5191112" cy="64629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600"/>
                  <a:buFont typeface="Arial"/>
                  <a:buNone/>
                </a:pPr>
                <a:r>
                  <a:rPr b="1" i="0" lang="en-US" sz="3600" u="none" cap="none" strike="noStrike">
                    <a:solidFill>
                      <a:srgbClr val="3F3F3F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프로젝트 수행 결과</a:t>
                </a:r>
                <a:endParaRPr b="1" i="0" sz="3600" u="none" cap="none" strike="noStrike">
                  <a:solidFill>
                    <a:srgbClr val="3F3F3F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714" name="Google Shape;714;g753c51c6fa_0_83"/>
              <p:cNvSpPr txBox="1"/>
              <p:nvPr/>
            </p:nvSpPr>
            <p:spPr>
              <a:xfrm>
                <a:off x="74430" y="-81280"/>
                <a:ext cx="1229360" cy="132343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en-US" sz="6600" u="none" cap="none" strike="noStrike">
                    <a:solidFill>
                      <a:srgbClr val="D8D8D8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0</a:t>
                </a:r>
                <a:endParaRPr b="0" i="0" sz="6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5" name="Google Shape;715;g753c51c6fa_0_83"/>
              <p:cNvSpPr txBox="1"/>
              <p:nvPr/>
            </p:nvSpPr>
            <p:spPr>
              <a:xfrm>
                <a:off x="353830" y="-27298"/>
                <a:ext cx="670560" cy="110799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just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en-US" sz="6600" u="none" cap="none" strike="noStrike">
                    <a:solidFill>
                      <a:srgbClr val="000000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4</a:t>
                </a:r>
                <a:endParaRPr b="0" i="0" sz="6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6" name="Google Shape;716;g753c51c6fa_0_83"/>
              <p:cNvSpPr/>
              <p:nvPr/>
            </p:nvSpPr>
            <p:spPr>
              <a:xfrm>
                <a:off x="929908" y="559174"/>
                <a:ext cx="6096000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en-US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WEB 사원 관리 페이지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717" name="Google Shape;717;g753c51c6fa_0_83"/>
          <p:cNvSpPr/>
          <p:nvPr/>
        </p:nvSpPr>
        <p:spPr>
          <a:xfrm>
            <a:off x="7325835" y="1396564"/>
            <a:ext cx="1212112" cy="250949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8" name="Google Shape;718;g753c51c6fa_0_83"/>
          <p:cNvSpPr txBox="1"/>
          <p:nvPr/>
        </p:nvSpPr>
        <p:spPr>
          <a:xfrm>
            <a:off x="6085362" y="4751305"/>
            <a:ext cx="5191112" cy="6155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사원 관리 페이지는 관리자만 접근 가능</a:t>
            </a:r>
            <a:endParaRPr b="1" i="0" sz="16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4" name="Google Shape;724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3702" y="1161978"/>
            <a:ext cx="8624823" cy="3934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25" name="Google Shape;725;p31"/>
          <p:cNvGrpSpPr/>
          <p:nvPr/>
        </p:nvGrpSpPr>
        <p:grpSpPr>
          <a:xfrm>
            <a:off x="0" y="-81280"/>
            <a:ext cx="12192000" cy="1323439"/>
            <a:chOff x="0" y="-81280"/>
            <a:chExt cx="12192000" cy="1323439"/>
          </a:xfrm>
        </p:grpSpPr>
        <p:cxnSp>
          <p:nvCxnSpPr>
            <p:cNvPr id="726" name="Google Shape;726;p31"/>
            <p:cNvCxnSpPr/>
            <p:nvPr/>
          </p:nvCxnSpPr>
          <p:spPr>
            <a:xfrm>
              <a:off x="0" y="935854"/>
              <a:ext cx="12192000" cy="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grpSp>
          <p:nvGrpSpPr>
            <p:cNvPr id="727" name="Google Shape;727;p31"/>
            <p:cNvGrpSpPr/>
            <p:nvPr/>
          </p:nvGrpSpPr>
          <p:grpSpPr>
            <a:xfrm>
              <a:off x="0" y="-81280"/>
              <a:ext cx="7025908" cy="1323439"/>
              <a:chOff x="0" y="-81280"/>
              <a:chExt cx="7025908" cy="1323439"/>
            </a:xfrm>
          </p:grpSpPr>
          <p:sp>
            <p:nvSpPr>
              <p:cNvPr id="728" name="Google Shape;728;p31"/>
              <p:cNvSpPr/>
              <p:nvPr/>
            </p:nvSpPr>
            <p:spPr>
              <a:xfrm>
                <a:off x="0" y="0"/>
                <a:ext cx="6096000" cy="456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9" name="Google Shape;729;p31"/>
              <p:cNvSpPr txBox="1"/>
              <p:nvPr/>
            </p:nvSpPr>
            <p:spPr>
              <a:xfrm>
                <a:off x="904888" y="7147"/>
                <a:ext cx="5191112" cy="64629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600"/>
                  <a:buFont typeface="Arial"/>
                  <a:buNone/>
                </a:pPr>
                <a:r>
                  <a:rPr b="1" i="0" lang="en-US" sz="3600" u="none" cap="none" strike="noStrike">
                    <a:solidFill>
                      <a:srgbClr val="3F3F3F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프로젝트 수행 결과</a:t>
                </a:r>
                <a:endParaRPr b="1" i="0" sz="3600" u="none" cap="none" strike="noStrike">
                  <a:solidFill>
                    <a:srgbClr val="3F3F3F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730" name="Google Shape;730;p31"/>
              <p:cNvSpPr txBox="1"/>
              <p:nvPr/>
            </p:nvSpPr>
            <p:spPr>
              <a:xfrm>
                <a:off x="74430" y="-81280"/>
                <a:ext cx="1229360" cy="132343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en-US" sz="6600" u="none" cap="none" strike="noStrike">
                    <a:solidFill>
                      <a:srgbClr val="D8D8D8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0</a:t>
                </a:r>
                <a:endParaRPr b="0" i="0" sz="6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1" name="Google Shape;731;p31"/>
              <p:cNvSpPr txBox="1"/>
              <p:nvPr/>
            </p:nvSpPr>
            <p:spPr>
              <a:xfrm>
                <a:off x="353830" y="-27298"/>
                <a:ext cx="670560" cy="110799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just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en-US" sz="6600" u="none" cap="none" strike="noStrike">
                    <a:solidFill>
                      <a:srgbClr val="000000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4</a:t>
                </a:r>
                <a:endParaRPr b="0" i="0" sz="6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2" name="Google Shape;732;p31"/>
              <p:cNvSpPr/>
              <p:nvPr/>
            </p:nvSpPr>
            <p:spPr>
              <a:xfrm>
                <a:off x="929908" y="559174"/>
                <a:ext cx="6096000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en-US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직원 조회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733" name="Google Shape;733;p31"/>
          <p:cNvSpPr txBox="1"/>
          <p:nvPr/>
        </p:nvSpPr>
        <p:spPr>
          <a:xfrm>
            <a:off x="231584" y="4329096"/>
            <a:ext cx="11468986" cy="19697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b="0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① </a:t>
            </a: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AJAX를 통해 Controller에 직원 테이블 정보 요청</a:t>
            </a:r>
            <a:endParaRPr b="0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b="0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② </a:t>
            </a: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JQuery plugin DataTable을 사용하여 직원 조회 테이블의 pagination, sorting, search 기능 구현</a:t>
            </a:r>
            <a:endParaRPr b="0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734" name="Google Shape;734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838705" y="1161978"/>
            <a:ext cx="3257599" cy="2926297"/>
          </a:xfrm>
          <a:prstGeom prst="rect">
            <a:avLst/>
          </a:prstGeom>
          <a:noFill/>
          <a:ln>
            <a:noFill/>
          </a:ln>
        </p:spPr>
      </p:pic>
      <p:sp>
        <p:nvSpPr>
          <p:cNvPr id="735" name="Google Shape;735;p31"/>
          <p:cNvSpPr txBox="1"/>
          <p:nvPr/>
        </p:nvSpPr>
        <p:spPr>
          <a:xfrm>
            <a:off x="9826175" y="4565625"/>
            <a:ext cx="1798200" cy="5304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34290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AutoNum type="arabicPeriod"/>
            </a:pPr>
            <a:r>
              <a:rPr b="1"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직원 조회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1" name="Google Shape;741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9550" y="1709575"/>
            <a:ext cx="5658200" cy="40005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42" name="Google Shape;742;p32"/>
          <p:cNvGrpSpPr/>
          <p:nvPr/>
        </p:nvGrpSpPr>
        <p:grpSpPr>
          <a:xfrm>
            <a:off x="0" y="-81280"/>
            <a:ext cx="12192000" cy="1323439"/>
            <a:chOff x="0" y="-81280"/>
            <a:chExt cx="12192000" cy="1323439"/>
          </a:xfrm>
        </p:grpSpPr>
        <p:cxnSp>
          <p:nvCxnSpPr>
            <p:cNvPr id="743" name="Google Shape;743;p32"/>
            <p:cNvCxnSpPr/>
            <p:nvPr/>
          </p:nvCxnSpPr>
          <p:spPr>
            <a:xfrm>
              <a:off x="0" y="935854"/>
              <a:ext cx="12192000" cy="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grpSp>
          <p:nvGrpSpPr>
            <p:cNvPr id="744" name="Google Shape;744;p32"/>
            <p:cNvGrpSpPr/>
            <p:nvPr/>
          </p:nvGrpSpPr>
          <p:grpSpPr>
            <a:xfrm>
              <a:off x="0" y="-81280"/>
              <a:ext cx="7025908" cy="1323439"/>
              <a:chOff x="0" y="-81280"/>
              <a:chExt cx="7025908" cy="1323439"/>
            </a:xfrm>
          </p:grpSpPr>
          <p:sp>
            <p:nvSpPr>
              <p:cNvPr id="745" name="Google Shape;745;p32"/>
              <p:cNvSpPr/>
              <p:nvPr/>
            </p:nvSpPr>
            <p:spPr>
              <a:xfrm>
                <a:off x="0" y="0"/>
                <a:ext cx="6096000" cy="456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6" name="Google Shape;746;p32"/>
              <p:cNvSpPr txBox="1"/>
              <p:nvPr/>
            </p:nvSpPr>
            <p:spPr>
              <a:xfrm>
                <a:off x="904888" y="7147"/>
                <a:ext cx="5191112" cy="64629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600"/>
                  <a:buFont typeface="Arial"/>
                  <a:buNone/>
                </a:pPr>
                <a:r>
                  <a:rPr b="1" i="0" lang="en-US" sz="3600" u="none" cap="none" strike="noStrike">
                    <a:solidFill>
                      <a:srgbClr val="3F3F3F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프로젝트 수행 결과</a:t>
                </a:r>
                <a:endParaRPr b="1" i="0" sz="3600" u="none" cap="none" strike="noStrike">
                  <a:solidFill>
                    <a:srgbClr val="3F3F3F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747" name="Google Shape;747;p32"/>
              <p:cNvSpPr txBox="1"/>
              <p:nvPr/>
            </p:nvSpPr>
            <p:spPr>
              <a:xfrm>
                <a:off x="74430" y="-81280"/>
                <a:ext cx="1229360" cy="132343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en-US" sz="6600" u="none" cap="none" strike="noStrike">
                    <a:solidFill>
                      <a:srgbClr val="D8D8D8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0</a:t>
                </a:r>
                <a:endParaRPr b="0" i="0" sz="6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8" name="Google Shape;748;p32"/>
              <p:cNvSpPr txBox="1"/>
              <p:nvPr/>
            </p:nvSpPr>
            <p:spPr>
              <a:xfrm>
                <a:off x="353830" y="-27298"/>
                <a:ext cx="670560" cy="110799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just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en-US" sz="6600" u="none" cap="none" strike="noStrike">
                    <a:solidFill>
                      <a:srgbClr val="000000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4</a:t>
                </a:r>
                <a:endParaRPr b="0" i="0" sz="6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9" name="Google Shape;749;p32"/>
              <p:cNvSpPr/>
              <p:nvPr/>
            </p:nvSpPr>
            <p:spPr>
              <a:xfrm>
                <a:off x="929908" y="559174"/>
                <a:ext cx="6096000" cy="36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en-US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직원 추가, 수정 및 삭제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750" name="Google Shape;750;p32"/>
          <p:cNvSpPr txBox="1"/>
          <p:nvPr/>
        </p:nvSpPr>
        <p:spPr>
          <a:xfrm>
            <a:off x="5872950" y="2129775"/>
            <a:ext cx="6019500" cy="42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en-US" sz="1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* 직원 추가</a:t>
            </a:r>
            <a:endParaRPr b="1" i="0" sz="15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 </a:t>
            </a:r>
            <a:r>
              <a:rPr b="0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① </a:t>
            </a:r>
            <a:r>
              <a:rPr b="0" i="0" lang="en-US" sz="1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HTML Form 태그를 사용하여 Controller에 직원 정보</a:t>
            </a:r>
            <a:endParaRPr b="0" i="0" sz="19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     전송하고 Database에 저장</a:t>
            </a:r>
            <a:endParaRPr b="0" i="0" sz="15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 </a:t>
            </a:r>
            <a:r>
              <a:rPr b="0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② </a:t>
            </a:r>
            <a:r>
              <a:rPr b="0" i="0" lang="en-US" sz="1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Password의 경우 관리자가 따로 입력하지 않고</a:t>
            </a:r>
            <a:endParaRPr b="0" i="0" sz="19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     자동으로 “000000”으로 초기화되어 Database에</a:t>
            </a:r>
            <a:endParaRPr b="0" i="0" sz="19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     저장됨</a:t>
            </a:r>
            <a:endParaRPr b="0" i="0" sz="15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en-US" sz="1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* 직원 수정</a:t>
            </a:r>
            <a:endParaRPr b="1" i="0" sz="15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 </a:t>
            </a:r>
            <a:r>
              <a:rPr b="0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① </a:t>
            </a:r>
            <a:r>
              <a:rPr b="0" i="0" lang="en-US" sz="1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직원 조회 테이블 row에 있는 아이콘을 클릭하면</a:t>
            </a:r>
            <a:endParaRPr b="0" i="0" sz="19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      정보를 수정할 수 있는 Modal을 생성하고, Modal</a:t>
            </a:r>
            <a:endParaRPr b="0" i="0" sz="19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      안의 Input 태그 안에 직원 정보 자동 입력</a:t>
            </a:r>
            <a:endParaRPr b="0" i="0" sz="15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en-US" sz="1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* 직원 삭제</a:t>
            </a:r>
            <a:endParaRPr b="1" i="0" sz="15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 </a:t>
            </a:r>
            <a:r>
              <a:rPr b="0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① </a:t>
            </a:r>
            <a:r>
              <a:rPr b="0" i="0" lang="en-US" sz="1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직원 조회 테이블 row에 있는 아이콘을 클릭 시</a:t>
            </a:r>
            <a:endParaRPr b="0" i="0" sz="19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     confirm 창 호출하고 사용자 동의 시 Database에서</a:t>
            </a:r>
            <a:endParaRPr b="0" i="0" sz="19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     직원 정보 삭제</a:t>
            </a:r>
            <a:endParaRPr b="0" i="0" sz="15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51" name="Google Shape;751;p32"/>
          <p:cNvSpPr txBox="1"/>
          <p:nvPr/>
        </p:nvSpPr>
        <p:spPr>
          <a:xfrm>
            <a:off x="6031600" y="1567050"/>
            <a:ext cx="3189000" cy="5100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lang="en-US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2. 직원 추가, 수정 및 삭제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57" name="Google Shape;757;p26"/>
          <p:cNvCxnSpPr/>
          <p:nvPr/>
        </p:nvCxnSpPr>
        <p:spPr>
          <a:xfrm>
            <a:off x="0" y="1010285"/>
            <a:ext cx="12192600" cy="6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58" name="Google Shape;758;p26"/>
          <p:cNvSpPr txBox="1"/>
          <p:nvPr/>
        </p:nvSpPr>
        <p:spPr>
          <a:xfrm>
            <a:off x="5188585" y="2519680"/>
            <a:ext cx="1829400" cy="182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59" name="Google Shape;759;p26"/>
          <p:cNvSpPr txBox="1"/>
          <p:nvPr/>
        </p:nvSpPr>
        <p:spPr>
          <a:xfrm>
            <a:off x="6091250" y="2066000"/>
            <a:ext cx="5070000" cy="40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00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① </a:t>
            </a: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완전분산모드 HDFS 구축</a:t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7305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②</a:t>
            </a: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창고 입출고 내역 로그를 Hadoop Server에 저장</a:t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③ </a:t>
            </a: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Heatmap을 통해서 창고 내 상품별 입출고 빈도수를 시각화 후 웹서버에 전송</a:t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④ </a:t>
            </a: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상품위치를 변경하여 지게차의 이동거리를 최소화 할 수 있는 알고리즘 구현하여</a:t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  배터리 효율성 도출</a:t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60" name="Google Shape;760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62076" y="1515050"/>
            <a:ext cx="572250" cy="443484"/>
          </a:xfrm>
          <a:prstGeom prst="rect">
            <a:avLst/>
          </a:prstGeom>
          <a:noFill/>
          <a:ln>
            <a:noFill/>
          </a:ln>
        </p:spPr>
      </p:pic>
      <p:pic>
        <p:nvPicPr>
          <p:cNvPr id="761" name="Google Shape;761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42542" y="1324817"/>
            <a:ext cx="1131972" cy="823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762" name="Google Shape;762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9475" y="1169575"/>
            <a:ext cx="5420849" cy="5130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63" name="Google Shape;763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41925" y="2674300"/>
            <a:ext cx="2805700" cy="2108125"/>
          </a:xfrm>
          <a:prstGeom prst="rect">
            <a:avLst/>
          </a:prstGeom>
          <a:noFill/>
          <a:ln>
            <a:noFill/>
          </a:ln>
        </p:spPr>
      </p:pic>
      <p:sp>
        <p:nvSpPr>
          <p:cNvPr id="764" name="Google Shape;764;p26"/>
          <p:cNvSpPr/>
          <p:nvPr/>
        </p:nvSpPr>
        <p:spPr>
          <a:xfrm>
            <a:off x="1402850" y="3443350"/>
            <a:ext cx="1045800" cy="369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65" name="Google Shape;765;p26"/>
          <p:cNvGrpSpPr/>
          <p:nvPr/>
        </p:nvGrpSpPr>
        <p:grpSpPr>
          <a:xfrm>
            <a:off x="0" y="-81280"/>
            <a:ext cx="12192000" cy="1323300"/>
            <a:chOff x="0" y="-81280"/>
            <a:chExt cx="12192000" cy="1323300"/>
          </a:xfrm>
        </p:grpSpPr>
        <p:cxnSp>
          <p:nvCxnSpPr>
            <p:cNvPr id="766" name="Google Shape;766;p26"/>
            <p:cNvCxnSpPr/>
            <p:nvPr/>
          </p:nvCxnSpPr>
          <p:spPr>
            <a:xfrm>
              <a:off x="0" y="935854"/>
              <a:ext cx="12192000" cy="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grpSp>
          <p:nvGrpSpPr>
            <p:cNvPr id="767" name="Google Shape;767;p26"/>
            <p:cNvGrpSpPr/>
            <p:nvPr/>
          </p:nvGrpSpPr>
          <p:grpSpPr>
            <a:xfrm>
              <a:off x="0" y="-81280"/>
              <a:ext cx="7025908" cy="1323300"/>
              <a:chOff x="0" y="-81280"/>
              <a:chExt cx="7025908" cy="1323300"/>
            </a:xfrm>
          </p:grpSpPr>
          <p:sp>
            <p:nvSpPr>
              <p:cNvPr id="768" name="Google Shape;768;p26"/>
              <p:cNvSpPr/>
              <p:nvPr/>
            </p:nvSpPr>
            <p:spPr>
              <a:xfrm>
                <a:off x="0" y="0"/>
                <a:ext cx="6096000" cy="456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9" name="Google Shape;769;p26"/>
              <p:cNvSpPr txBox="1"/>
              <p:nvPr/>
            </p:nvSpPr>
            <p:spPr>
              <a:xfrm>
                <a:off x="904900" y="7150"/>
                <a:ext cx="4119900" cy="646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600"/>
                  <a:buFont typeface="Arial"/>
                  <a:buNone/>
                </a:pPr>
                <a:r>
                  <a:rPr b="1" i="0" lang="en-US" sz="3600" u="none" cap="none" strike="noStrike">
                    <a:solidFill>
                      <a:srgbClr val="3F3F3F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프로젝트 </a:t>
                </a:r>
                <a:r>
                  <a:rPr b="1" lang="en-US" sz="3600">
                    <a:solidFill>
                      <a:srgbClr val="3F3F3F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수행 결과</a:t>
                </a:r>
                <a:endParaRPr b="1" i="0" sz="3600" u="none" cap="none" strike="noStrike">
                  <a:solidFill>
                    <a:srgbClr val="3F3F3F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770" name="Google Shape;770;p26"/>
              <p:cNvSpPr txBox="1"/>
              <p:nvPr/>
            </p:nvSpPr>
            <p:spPr>
              <a:xfrm>
                <a:off x="74430" y="-81280"/>
                <a:ext cx="1229400" cy="1323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en-US" sz="6600" u="none" cap="none" strike="noStrike">
                    <a:solidFill>
                      <a:srgbClr val="D8D8D8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0</a:t>
                </a:r>
                <a:endParaRPr b="0" i="0" sz="6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1" name="Google Shape;771;p26"/>
              <p:cNvSpPr txBox="1"/>
              <p:nvPr/>
            </p:nvSpPr>
            <p:spPr>
              <a:xfrm>
                <a:off x="353830" y="-27298"/>
                <a:ext cx="670500" cy="1107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just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6600">
                    <a:latin typeface="Century Gothic"/>
                    <a:ea typeface="Century Gothic"/>
                    <a:cs typeface="Century Gothic"/>
                    <a:sym typeface="Century Gothic"/>
                  </a:rPr>
                  <a:t>4</a:t>
                </a:r>
                <a:endParaRPr b="0" i="0" sz="6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2" name="Google Shape;772;p26"/>
              <p:cNvSpPr/>
              <p:nvPr/>
            </p:nvSpPr>
            <p:spPr>
              <a:xfrm>
                <a:off x="929908" y="559174"/>
                <a:ext cx="6096000" cy="584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/>
                  <a:t>빅데이터 수집 및 분석</a:t>
                </a:r>
                <a:br>
                  <a:rPr b="0" i="0" lang="en-US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773" name="Google Shape;773;p26"/>
          <p:cNvSpPr txBox="1"/>
          <p:nvPr/>
        </p:nvSpPr>
        <p:spPr>
          <a:xfrm>
            <a:off x="6083575" y="1475850"/>
            <a:ext cx="1359000" cy="4434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적용기술: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79" name="Google Shape;779;g76d30a2395_9_1"/>
          <p:cNvCxnSpPr/>
          <p:nvPr/>
        </p:nvCxnSpPr>
        <p:spPr>
          <a:xfrm>
            <a:off x="0" y="1010285"/>
            <a:ext cx="12192000" cy="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780" name="Google Shape;780;g76d30a2395_9_1"/>
          <p:cNvGrpSpPr/>
          <p:nvPr/>
        </p:nvGrpSpPr>
        <p:grpSpPr>
          <a:xfrm>
            <a:off x="0" y="-81280"/>
            <a:ext cx="12192000" cy="1323300"/>
            <a:chOff x="0" y="-81280"/>
            <a:chExt cx="12192000" cy="1323300"/>
          </a:xfrm>
        </p:grpSpPr>
        <p:cxnSp>
          <p:nvCxnSpPr>
            <p:cNvPr id="781" name="Google Shape;781;g76d30a2395_9_1"/>
            <p:cNvCxnSpPr/>
            <p:nvPr/>
          </p:nvCxnSpPr>
          <p:spPr>
            <a:xfrm>
              <a:off x="0" y="935854"/>
              <a:ext cx="12192000" cy="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grpSp>
          <p:nvGrpSpPr>
            <p:cNvPr id="782" name="Google Shape;782;g76d30a2395_9_1"/>
            <p:cNvGrpSpPr/>
            <p:nvPr/>
          </p:nvGrpSpPr>
          <p:grpSpPr>
            <a:xfrm>
              <a:off x="0" y="-81280"/>
              <a:ext cx="7025908" cy="1323300"/>
              <a:chOff x="0" y="-81280"/>
              <a:chExt cx="7025908" cy="1323300"/>
            </a:xfrm>
          </p:grpSpPr>
          <p:sp>
            <p:nvSpPr>
              <p:cNvPr id="783" name="Google Shape;783;g76d30a2395_9_1"/>
              <p:cNvSpPr/>
              <p:nvPr/>
            </p:nvSpPr>
            <p:spPr>
              <a:xfrm>
                <a:off x="0" y="0"/>
                <a:ext cx="6096000" cy="456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4" name="Google Shape;784;g76d30a2395_9_1"/>
              <p:cNvSpPr txBox="1"/>
              <p:nvPr/>
            </p:nvSpPr>
            <p:spPr>
              <a:xfrm>
                <a:off x="904901" y="7150"/>
                <a:ext cx="4311000" cy="646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600"/>
                  <a:buFont typeface="Arial"/>
                  <a:buNone/>
                </a:pPr>
                <a:r>
                  <a:rPr b="1" i="0" lang="en-US" sz="3600" u="none" cap="none" strike="noStrike">
                    <a:solidFill>
                      <a:srgbClr val="3F3F3F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프로젝트 </a:t>
                </a:r>
                <a:r>
                  <a:rPr b="1" lang="en-US" sz="3600">
                    <a:solidFill>
                      <a:srgbClr val="3F3F3F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수행 결과</a:t>
                </a:r>
                <a:endParaRPr b="1" i="0" sz="3600" u="none" cap="none" strike="noStrike">
                  <a:solidFill>
                    <a:srgbClr val="3F3F3F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785" name="Google Shape;785;g76d30a2395_9_1"/>
              <p:cNvSpPr txBox="1"/>
              <p:nvPr/>
            </p:nvSpPr>
            <p:spPr>
              <a:xfrm>
                <a:off x="74430" y="-81280"/>
                <a:ext cx="1229400" cy="1323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en-US" sz="6600" u="none" cap="none" strike="noStrike">
                    <a:solidFill>
                      <a:srgbClr val="D8D8D8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0</a:t>
                </a:r>
                <a:endParaRPr b="0" i="0" sz="6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6" name="Google Shape;786;g76d30a2395_9_1"/>
              <p:cNvSpPr txBox="1"/>
              <p:nvPr/>
            </p:nvSpPr>
            <p:spPr>
              <a:xfrm>
                <a:off x="353830" y="-27298"/>
                <a:ext cx="670500" cy="1107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just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6600">
                    <a:latin typeface="Century Gothic"/>
                    <a:ea typeface="Century Gothic"/>
                    <a:cs typeface="Century Gothic"/>
                    <a:sym typeface="Century Gothic"/>
                  </a:rPr>
                  <a:t>4</a:t>
                </a:r>
                <a:endParaRPr b="0" i="0" sz="6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7" name="Google Shape;787;g76d30a2395_9_1"/>
              <p:cNvSpPr/>
              <p:nvPr/>
            </p:nvSpPr>
            <p:spPr>
              <a:xfrm>
                <a:off x="929908" y="559174"/>
                <a:ext cx="6096000" cy="584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/>
                  <a:t>시연 영상</a:t>
                </a:r>
                <a:br>
                  <a:rPr b="0" i="0" lang="en-US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788" name="Google Shape;788;g76d30a2395_9_1" title="FinalVideo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33488" y="1010275"/>
            <a:ext cx="10125035" cy="5695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93" name="Google Shape;793;g76d30a2395_2_572"/>
          <p:cNvCxnSpPr/>
          <p:nvPr/>
        </p:nvCxnSpPr>
        <p:spPr>
          <a:xfrm>
            <a:off x="0" y="-285115"/>
            <a:ext cx="12192000" cy="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94" name="Google Shape;794;g76d30a2395_2_572"/>
          <p:cNvSpPr txBox="1"/>
          <p:nvPr/>
        </p:nvSpPr>
        <p:spPr>
          <a:xfrm>
            <a:off x="5188585" y="1224280"/>
            <a:ext cx="18288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795" name="Google Shape;795;g76d30a2395_2_572"/>
          <p:cNvGraphicFramePr/>
          <p:nvPr/>
        </p:nvGraphicFramePr>
        <p:xfrm>
          <a:off x="355663" y="2040865"/>
          <a:ext cx="3000000" cy="3000000"/>
        </p:xfrm>
        <a:graphic>
          <a:graphicData uri="http://schemas.openxmlformats.org/drawingml/2006/table">
            <a:tbl>
              <a:tblPr firstCol="1">
                <a:noFill/>
                <a:tableStyleId>{45230156-358F-4CC1-9C17-D0B14A9B0A45}</a:tableStyleId>
              </a:tblPr>
              <a:tblGrid>
                <a:gridCol w="2677000"/>
                <a:gridCol w="8817625"/>
              </a:tblGrid>
              <a:tr h="10288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000000"/>
                          </a:solidFill>
                        </a:rPr>
                        <a:t>Github 정보</a:t>
                      </a:r>
                      <a:endParaRPr sz="20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 anchor="ctr"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/>
                        <a:t>https://github.com/QuartzzBlue/Pentacore_SmartWHS</a:t>
                      </a:r>
                      <a:endParaRPr sz="2000" u="none" cap="none" strike="noStrike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sng" cap="none" strike="noStrike">
                          <a:solidFill>
                            <a:schemeClr val="hlink"/>
                          </a:solidFill>
                          <a:hlinkClick r:id="rId3"/>
                        </a:rPr>
                        <a:t>Pentacore Final Project Source</a:t>
                      </a:r>
                      <a:endParaRPr sz="2000" u="none" cap="none" strike="noStrike"/>
                    </a:p>
                  </a:txBody>
                  <a:tcPr marT="45725" marB="45725" marR="91450" marL="91450" anchor="ctr"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10288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1" lang="en-US" sz="2000" u="none" cap="none" strike="noStrike">
                          <a:solidFill>
                            <a:srgbClr val="000000"/>
                          </a:solidFill>
                        </a:rPr>
                        <a:t>배포 URL</a:t>
                      </a:r>
                      <a:endParaRPr b="1" sz="20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 anchor="ctr"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>
                          <a:solidFill>
                            <a:srgbClr val="000000"/>
                          </a:solidFill>
                        </a:rPr>
                        <a:t>Web : 13.124.146.127/WebApp</a:t>
                      </a:r>
                      <a:endParaRPr sz="2000">
                        <a:solidFill>
                          <a:srgbClr val="000000"/>
                        </a:solidFill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>
                          <a:solidFill>
                            <a:srgbClr val="000000"/>
                          </a:solidFill>
                        </a:rPr>
                        <a:t>TCP/IP : 13.124.146.127/tcpipServer</a:t>
                      </a:r>
                      <a:endParaRPr sz="2000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 anchor="ctr"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pSp>
        <p:nvGrpSpPr>
          <p:cNvPr id="796" name="Google Shape;796;g76d30a2395_2_572"/>
          <p:cNvGrpSpPr/>
          <p:nvPr/>
        </p:nvGrpSpPr>
        <p:grpSpPr>
          <a:xfrm>
            <a:off x="0" y="-81280"/>
            <a:ext cx="12192000" cy="1323300"/>
            <a:chOff x="0" y="-81280"/>
            <a:chExt cx="12192000" cy="1323300"/>
          </a:xfrm>
        </p:grpSpPr>
        <p:cxnSp>
          <p:nvCxnSpPr>
            <p:cNvPr id="797" name="Google Shape;797;g76d30a2395_2_572"/>
            <p:cNvCxnSpPr/>
            <p:nvPr/>
          </p:nvCxnSpPr>
          <p:spPr>
            <a:xfrm>
              <a:off x="0" y="935854"/>
              <a:ext cx="12192000" cy="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grpSp>
          <p:nvGrpSpPr>
            <p:cNvPr id="798" name="Google Shape;798;g76d30a2395_2_572"/>
            <p:cNvGrpSpPr/>
            <p:nvPr/>
          </p:nvGrpSpPr>
          <p:grpSpPr>
            <a:xfrm>
              <a:off x="0" y="-81280"/>
              <a:ext cx="7025908" cy="1323300"/>
              <a:chOff x="0" y="-81280"/>
              <a:chExt cx="7025908" cy="1323300"/>
            </a:xfrm>
          </p:grpSpPr>
          <p:sp>
            <p:nvSpPr>
              <p:cNvPr id="799" name="Google Shape;799;g76d30a2395_2_572"/>
              <p:cNvSpPr/>
              <p:nvPr/>
            </p:nvSpPr>
            <p:spPr>
              <a:xfrm>
                <a:off x="0" y="0"/>
                <a:ext cx="6096000" cy="456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0" name="Google Shape;800;g76d30a2395_2_572"/>
              <p:cNvSpPr txBox="1"/>
              <p:nvPr/>
            </p:nvSpPr>
            <p:spPr>
              <a:xfrm>
                <a:off x="904902" y="7150"/>
                <a:ext cx="4617300" cy="646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600"/>
                  <a:buFont typeface="Arial"/>
                  <a:buNone/>
                </a:pPr>
                <a:r>
                  <a:rPr b="1" i="0" lang="en-US" sz="3600" u="none" cap="none" strike="noStrike">
                    <a:solidFill>
                      <a:srgbClr val="3F3F3F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프로젝트 </a:t>
                </a:r>
                <a:r>
                  <a:rPr b="1" lang="en-US" sz="3600">
                    <a:solidFill>
                      <a:srgbClr val="3F3F3F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수행 결과</a:t>
                </a:r>
                <a:endParaRPr b="1" i="0" sz="3600" u="none" cap="none" strike="noStrike">
                  <a:solidFill>
                    <a:srgbClr val="3F3F3F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801" name="Google Shape;801;g76d30a2395_2_572"/>
              <p:cNvSpPr txBox="1"/>
              <p:nvPr/>
            </p:nvSpPr>
            <p:spPr>
              <a:xfrm>
                <a:off x="74430" y="-81280"/>
                <a:ext cx="1229400" cy="1323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en-US" sz="6600" u="none" cap="none" strike="noStrike">
                    <a:solidFill>
                      <a:srgbClr val="D8D8D8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0</a:t>
                </a:r>
                <a:endParaRPr b="0" i="0" sz="6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2" name="Google Shape;802;g76d30a2395_2_572"/>
              <p:cNvSpPr txBox="1"/>
              <p:nvPr/>
            </p:nvSpPr>
            <p:spPr>
              <a:xfrm>
                <a:off x="353830" y="-27298"/>
                <a:ext cx="670500" cy="1107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just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6600">
                    <a:latin typeface="Century Gothic"/>
                    <a:ea typeface="Century Gothic"/>
                    <a:cs typeface="Century Gothic"/>
                    <a:sym typeface="Century Gothic"/>
                  </a:rPr>
                  <a:t>4</a:t>
                </a:r>
                <a:endParaRPr b="0" i="0" sz="6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3" name="Google Shape;803;g76d30a2395_2_572"/>
              <p:cNvSpPr/>
              <p:nvPr/>
            </p:nvSpPr>
            <p:spPr>
              <a:xfrm>
                <a:off x="929908" y="559174"/>
                <a:ext cx="6096000" cy="584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dk1"/>
                    </a:solidFill>
                  </a:rPr>
                  <a:t>원본 개발 소스(github) 및 배포 URL</a:t>
                </a:r>
                <a:br>
                  <a:rPr b="0" i="0" lang="en-US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09" name="Google Shape;809;p29"/>
          <p:cNvCxnSpPr/>
          <p:nvPr/>
        </p:nvCxnSpPr>
        <p:spPr>
          <a:xfrm>
            <a:off x="0" y="1010285"/>
            <a:ext cx="12192000" cy="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00"/>
            <a:headEnd len="sm" w="sm" type="none"/>
            <a:tailEnd len="sm" w="sm" type="none"/>
          </a:ln>
        </p:spPr>
      </p:cxnSp>
      <p:graphicFrame>
        <p:nvGraphicFramePr>
          <p:cNvPr id="810" name="Google Shape;810;p29"/>
          <p:cNvGraphicFramePr/>
          <p:nvPr/>
        </p:nvGraphicFramePr>
        <p:xfrm>
          <a:off x="319949" y="116957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{84F34DE2-85B2-40AB-AF12-8C8EAE9DE94D}</a:tableStyleId>
              </a:tblPr>
              <a:tblGrid>
                <a:gridCol w="1383125"/>
                <a:gridCol w="2569825"/>
                <a:gridCol w="2731050"/>
                <a:gridCol w="2521600"/>
                <a:gridCol w="2360450"/>
              </a:tblGrid>
              <a:tr h="126975">
                <a:tc row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000000"/>
                          </a:solidFill>
                        </a:rPr>
                        <a:t>훈련생 명</a:t>
                      </a:r>
                      <a:endParaRPr sz="20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200" u="none" cap="none" strike="noStrike">
                          <a:solidFill>
                            <a:schemeClr val="dk1"/>
                          </a:solidFill>
                        </a:rPr>
                        <a:t>어려움 극복 사례</a:t>
                      </a:r>
                      <a:endParaRPr sz="22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200" u="none" cap="none" strike="noStrike">
                          <a:solidFill>
                            <a:schemeClr val="dk1"/>
                          </a:solidFill>
                        </a:rPr>
                        <a:t>성과</a:t>
                      </a:r>
                      <a:endParaRPr sz="22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200" u="none" cap="none" strike="noStrike">
                          <a:solidFill>
                            <a:schemeClr val="dk1"/>
                          </a:solidFill>
                        </a:rPr>
                        <a:t>개선 사항</a:t>
                      </a:r>
                      <a:endParaRPr sz="22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200" u="none" cap="none" strike="noStrike">
                          <a:solidFill>
                            <a:schemeClr val="dk1"/>
                          </a:solidFill>
                        </a:rPr>
                        <a:t>진로 설계</a:t>
                      </a:r>
                      <a:endParaRPr sz="22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7575">
                <a:tc vMerge="1"/>
                <a:tc vMerge="1"/>
                <a:tc vMerge="1"/>
                <a:tc vMerge="1"/>
                <a:tc vMerge="1"/>
              </a:tr>
              <a:tr h="956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rPr b="1" lang="en-US" sz="2200" u="none" cap="none" strike="noStrike">
                          <a:solidFill>
                            <a:srgbClr val="3F3F3F"/>
                          </a:solidFill>
                        </a:rPr>
                        <a:t>강동욱</a:t>
                      </a:r>
                      <a:endParaRPr b="1" sz="2200" u="none" cap="none" strike="noStrike">
                        <a:solidFill>
                          <a:srgbClr val="3F3F3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3200"/>
                        <a:buFont typeface="Arial"/>
                        <a:buNone/>
                      </a:pPr>
                      <a:r>
                        <a:rPr b="1" lang="en-US" sz="1100" u="none" cap="none" strike="noStrike"/>
                        <a:t>TCP/IP통신 상태를 계속 유지하는 것, 통신이 끊어졌을 때 다시 연결을 시도하도록 만드는 것.</a:t>
                      </a:r>
                      <a:endParaRPr b="1" sz="1100" u="none" cap="none" strike="noStrike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3200"/>
                        <a:buFont typeface="Arial"/>
                        <a:buNone/>
                      </a:pPr>
                      <a:r>
                        <a:rPr b="1" lang="en-US" sz="1100" u="none" cap="none" strike="noStrike"/>
                        <a:t>사용자 조작이 아닌 자동으로 통신, 작업 할당, 화면구현이 이루어지도록 만드는 것</a:t>
                      </a:r>
                      <a:endParaRPr b="1" sz="11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Arial"/>
                        <a:buNone/>
                      </a:pPr>
                      <a:r>
                        <a:rPr b="1" lang="en-US" sz="1100" u="none" cap="none" strike="noStrike"/>
                        <a:t>작동중인 Stream을 관리하여, 연결이 끊어진 경우, 해당 Stream에 대한 접속 종료, 그리고 다시 소켓생성을 통한 연결 구현</a:t>
                      </a:r>
                      <a:endParaRPr b="1" sz="11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3200"/>
                        <a:buFont typeface="Arial"/>
                        <a:buNone/>
                      </a:pPr>
                      <a:r>
                        <a:rPr b="1" lang="en-US" sz="1100" u="none" cap="none" strike="noStrike"/>
                        <a:t>대체로 정상적으로 작동하지만, ERP(웹서버)로부터 작업이 빠른시간에 한꺼번에 오는 경우 정상적으로 작동하지 않는 경우 발생</a:t>
                      </a:r>
                      <a:endParaRPr b="1" sz="11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Arial"/>
                        <a:buNone/>
                      </a:pPr>
                      <a:r>
                        <a:rPr b="1" lang="en-US" sz="1100" u="none" cap="none" strike="noStrike"/>
                        <a:t>JAVA Back-end</a:t>
                      </a:r>
                      <a:endParaRPr b="1" sz="11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956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3200"/>
                        <a:buFont typeface="Calibri"/>
                        <a:buNone/>
                      </a:pPr>
                      <a:r>
                        <a:rPr b="1" lang="en-US" sz="2200" u="none" cap="none" strike="noStrike">
                          <a:solidFill>
                            <a:srgbClr val="3F3F3F"/>
                          </a:solidFill>
                        </a:rPr>
                        <a:t>김연주</a:t>
                      </a:r>
                      <a:endParaRPr b="1" sz="2200" u="none" cap="none" strike="noStrike">
                        <a:solidFill>
                          <a:srgbClr val="3F3F3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rPr b="1" lang="en-US" sz="1100" u="none" cap="none" strike="noStrike"/>
                        <a:t>Hadoop 설치가 생각보다 어려웠고,R로 하는 데이터 분석을 이 과정말고는해본적이 없어서 알고리즘을 짰을 때 어려웠다</a:t>
                      </a:r>
                      <a:endParaRPr b="1" sz="11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b="1" lang="en-US" sz="1100" u="none" cap="none" strike="noStrike"/>
                        <a:t>Hadoop을 통해 데이터를 받아서 분석하는게 가능</a:t>
                      </a:r>
                      <a:endParaRPr b="1" sz="11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rPr b="1" lang="en-US" sz="1100"/>
                        <a:t>하둡 설치를 할때 자꾸 설치가 반만 되서 한번에 설치가 되게 숙련도를 채우고,R의 명령어를 좀더 알아야 할 필요가 있다.</a:t>
                      </a:r>
                      <a:endParaRPr b="1" sz="11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b="1" lang="en-US" sz="1100" u="none" cap="none" strike="noStrike"/>
                        <a:t>데이터 분석</a:t>
                      </a:r>
                      <a:endParaRPr b="1" sz="11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956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3200"/>
                        <a:buFont typeface="Calibri"/>
                        <a:buNone/>
                      </a:pPr>
                      <a:r>
                        <a:rPr b="1" lang="en-US" sz="2200" u="none" cap="none" strike="noStrike">
                          <a:solidFill>
                            <a:srgbClr val="3F3F3F"/>
                          </a:solidFill>
                        </a:rPr>
                        <a:t>백대현</a:t>
                      </a:r>
                      <a:endParaRPr b="1" sz="2200" u="none" cap="none" strike="noStrike">
                        <a:solidFill>
                          <a:srgbClr val="3F3F3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rPr b="1" lang="en-US" sz="1100" u="none" cap="none" strike="noStrike"/>
                        <a:t>낯선 Spring MVC 구조와 WebApp개발에 대한 어려움과 각종 에러로 인한 어려움이 있었지만 팀원들의 도움으로 인해 해결 할 수 있었다. </a:t>
                      </a:r>
                      <a:endParaRPr b="1" sz="11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b="1" lang="en-US" sz="1100" u="none" cap="none" strike="noStrike"/>
                        <a:t>어렵게 느껴졌던 Spring Framework와 Web개발에 대한 이해도가 증가 했고 View, Controller, DB 간의 통신에 대해 알 수 있었다. 또한 이정도 규모의 프로젝트 진행을 해본 경험 역시 큰 도움이 되었다.</a:t>
                      </a:r>
                      <a:endParaRPr b="1" sz="11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rPr b="1" lang="en-US" sz="1100"/>
                        <a:t>JavaScript와 JQuery의 능숙한 사용에 조금 더 익숙해질 필요가 있다.</a:t>
                      </a:r>
                      <a:endParaRPr b="1" sz="11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b="1" lang="en-US" sz="1100" u="none" cap="none" strike="noStrike"/>
                        <a:t>Web Back-end</a:t>
                      </a:r>
                      <a:endParaRPr b="1" sz="11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956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3200"/>
                        <a:buFont typeface="Calibri"/>
                        <a:buNone/>
                      </a:pPr>
                      <a:r>
                        <a:rPr b="1" lang="en-US" sz="2200" u="none" cap="none" strike="noStrike">
                          <a:solidFill>
                            <a:srgbClr val="3F3F3F"/>
                          </a:solidFill>
                        </a:rPr>
                        <a:t>이슬</a:t>
                      </a:r>
                      <a:endParaRPr b="1" sz="2200" u="none" cap="none" strike="noStrike">
                        <a:solidFill>
                          <a:srgbClr val="3F3F3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rPr b="1" lang="en-US" sz="1100" u="none" cap="none" strike="noStrike"/>
                        <a:t>BootStrap과 JQuery Plugin 사용에 어려움, 다른 조에서 웹을 맡은 팀원과 같이 매뉴얼 공부하고 여러번 시도하여 기능 구현 완료 </a:t>
                      </a:r>
                      <a:endParaRPr b="1" sz="11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b="1" lang="en-US" sz="1100" u="none" cap="none" strike="noStrike"/>
                        <a:t>Spring Framework 사용, JavaScript와 JQuery 사용에 보다 익숙해짐. 아키텍쳐 설계와 구현에 있어 팀원과 충분히 상의하고 효율적으로 구성</a:t>
                      </a:r>
                      <a:endParaRPr b="1" sz="11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rPr b="1" lang="en-US" sz="1100" u="none" cap="none" strike="noStrike"/>
                        <a:t>반응형 웹 제작 완성도에 관한 아쉬움 </a:t>
                      </a:r>
                      <a:endParaRPr b="1" sz="11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b="1" lang="en-US" sz="1100" u="none" cap="none" strike="noStrike"/>
                        <a:t>Web Back-end</a:t>
                      </a:r>
                      <a:endParaRPr b="1" sz="11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956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3200"/>
                        <a:buFont typeface="Calibri"/>
                        <a:buNone/>
                      </a:pPr>
                      <a:r>
                        <a:rPr b="1" lang="en-US" sz="2200" u="none" cap="none" strike="noStrike">
                          <a:solidFill>
                            <a:srgbClr val="3F3F3F"/>
                          </a:solidFill>
                        </a:rPr>
                        <a:t>최여진</a:t>
                      </a:r>
                      <a:endParaRPr b="1" sz="2200" u="none" cap="none" strike="noStrike">
                        <a:solidFill>
                          <a:srgbClr val="3F3F3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rPr b="1" lang="en-US" sz="1100" u="none" cap="none" strike="noStrike"/>
                        <a:t>Multi Thread 제어에 어려움, java 기본서를  정독하여 객체지향적이고 효율적인 Thread 제어가 가능하게 되었다. </a:t>
                      </a:r>
                      <a:endParaRPr b="1" sz="11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-US" sz="1100" u="none" cap="none" strike="noStrike"/>
                        <a:t>Multi Threading 환경 및 CAN 이해</a:t>
                      </a:r>
                      <a:endParaRPr b="1" sz="11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-US" sz="1100" u="none" cap="none" strike="noStrike"/>
                        <a:t>네트워킹 프로그래밍 이해</a:t>
                      </a:r>
                      <a:endParaRPr b="1" sz="11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rPr b="1" lang="en-US" sz="1100" u="none" cap="none" strike="noStrike"/>
                        <a:t>하둡과 자바와의 연동 시 스프링에 대한 이해가 부족해서 에러를 해결하는데에 어려움을 겪었다. 스프링 MVC 패턴 을 </a:t>
                      </a:r>
                      <a:endParaRPr b="1" sz="11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b="1" lang="en-US" sz="1100" u="none" cap="none" strike="noStrike"/>
                        <a:t>자동차 업계 SW 개발 or</a:t>
                      </a:r>
                      <a:endParaRPr b="1" sz="1100" u="none" cap="none" strike="noStrike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b="1" lang="en-US" sz="1100" u="none" cap="none" strike="noStrike"/>
                        <a:t>Web Back-end</a:t>
                      </a:r>
                      <a:endParaRPr b="1" sz="11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pSp>
        <p:nvGrpSpPr>
          <p:cNvPr id="811" name="Google Shape;811;p29"/>
          <p:cNvGrpSpPr/>
          <p:nvPr/>
        </p:nvGrpSpPr>
        <p:grpSpPr>
          <a:xfrm>
            <a:off x="0" y="-81280"/>
            <a:ext cx="12192000" cy="1323300"/>
            <a:chOff x="0" y="-81280"/>
            <a:chExt cx="12192000" cy="1323300"/>
          </a:xfrm>
        </p:grpSpPr>
        <p:cxnSp>
          <p:nvCxnSpPr>
            <p:cNvPr id="812" name="Google Shape;812;p29"/>
            <p:cNvCxnSpPr/>
            <p:nvPr/>
          </p:nvCxnSpPr>
          <p:spPr>
            <a:xfrm>
              <a:off x="0" y="935854"/>
              <a:ext cx="12192000" cy="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grpSp>
          <p:nvGrpSpPr>
            <p:cNvPr id="813" name="Google Shape;813;p29"/>
            <p:cNvGrpSpPr/>
            <p:nvPr/>
          </p:nvGrpSpPr>
          <p:grpSpPr>
            <a:xfrm>
              <a:off x="0" y="-81280"/>
              <a:ext cx="6096000" cy="1323300"/>
              <a:chOff x="0" y="-81280"/>
              <a:chExt cx="6096000" cy="1323300"/>
            </a:xfrm>
          </p:grpSpPr>
          <p:sp>
            <p:nvSpPr>
              <p:cNvPr id="814" name="Google Shape;814;p29"/>
              <p:cNvSpPr/>
              <p:nvPr/>
            </p:nvSpPr>
            <p:spPr>
              <a:xfrm>
                <a:off x="0" y="0"/>
                <a:ext cx="6096000" cy="456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5" name="Google Shape;815;p29"/>
              <p:cNvSpPr txBox="1"/>
              <p:nvPr/>
            </p:nvSpPr>
            <p:spPr>
              <a:xfrm>
                <a:off x="904888" y="7147"/>
                <a:ext cx="3987300" cy="646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600"/>
                  <a:buFont typeface="Arial"/>
                  <a:buNone/>
                </a:pPr>
                <a:r>
                  <a:rPr b="1" lang="en-US" sz="3600">
                    <a:solidFill>
                      <a:srgbClr val="3F3F3F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느낀 점</a:t>
                </a:r>
                <a:endParaRPr b="1" i="0" sz="3600" u="none" cap="none" strike="noStrike">
                  <a:solidFill>
                    <a:srgbClr val="3F3F3F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816" name="Google Shape;816;p29"/>
              <p:cNvSpPr txBox="1"/>
              <p:nvPr/>
            </p:nvSpPr>
            <p:spPr>
              <a:xfrm>
                <a:off x="74430" y="-81280"/>
                <a:ext cx="1229400" cy="1323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en-US" sz="6600" u="none" cap="none" strike="noStrike">
                    <a:solidFill>
                      <a:srgbClr val="D8D8D8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0</a:t>
                </a:r>
                <a:endParaRPr b="0" i="0" sz="6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7" name="Google Shape;817;p29"/>
              <p:cNvSpPr txBox="1"/>
              <p:nvPr/>
            </p:nvSpPr>
            <p:spPr>
              <a:xfrm>
                <a:off x="353830" y="-27298"/>
                <a:ext cx="670500" cy="1107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just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6600">
                    <a:latin typeface="Century Gothic"/>
                    <a:ea typeface="Century Gothic"/>
                    <a:cs typeface="Century Gothic"/>
                    <a:sym typeface="Century Gothic"/>
                  </a:rPr>
                  <a:t>5</a:t>
                </a:r>
                <a:endParaRPr b="0" i="0" sz="6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6"/>
          <p:cNvSpPr/>
          <p:nvPr/>
        </p:nvSpPr>
        <p:spPr>
          <a:xfrm>
            <a:off x="6096000" y="1792900"/>
            <a:ext cx="6096000" cy="418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① </a:t>
            </a: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재고 등록 / 조회 / 입·출고 발주의 </a:t>
            </a:r>
            <a:r>
              <a:rPr b="1" i="0" lang="en-US" sz="20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전산화</a:t>
            </a:r>
            <a:b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② </a:t>
            </a: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지게차 운영내역(구매일, 점검일, 주행거리 등)및 창고운영기록의 </a:t>
            </a:r>
            <a:r>
              <a:rPr b="1" i="0" lang="en-US" sz="20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자동화 및 통계 제공</a:t>
            </a:r>
            <a:endParaRPr b="1" i="0" sz="20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① </a:t>
            </a: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24시간 운영 </a:t>
            </a:r>
            <a:r>
              <a:rPr b="1" i="0" lang="en-US" sz="20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자동화</a:t>
            </a:r>
            <a:endParaRPr b="1" i="0" sz="20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② </a:t>
            </a: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창고 운영 </a:t>
            </a:r>
            <a:r>
              <a:rPr b="1" i="0" lang="en-US" sz="20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효율화</a:t>
            </a: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를 위한 통계 및 솔루션 제공</a:t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15900" lvl="5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15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15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28" name="Google Shape;228;p6"/>
          <p:cNvGrpSpPr/>
          <p:nvPr/>
        </p:nvGrpSpPr>
        <p:grpSpPr>
          <a:xfrm>
            <a:off x="216050" y="1218062"/>
            <a:ext cx="5879950" cy="4833997"/>
            <a:chOff x="216050" y="1346199"/>
            <a:chExt cx="5879950" cy="4833997"/>
          </a:xfrm>
        </p:grpSpPr>
        <p:pic>
          <p:nvPicPr>
            <p:cNvPr id="229" name="Google Shape;229;p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16050" y="1346199"/>
              <a:ext cx="5879950" cy="483399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0" name="Google Shape;230;p6"/>
            <p:cNvSpPr/>
            <p:nvPr/>
          </p:nvSpPr>
          <p:spPr>
            <a:xfrm>
              <a:off x="216050" y="1389881"/>
              <a:ext cx="3343125" cy="58509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1" name="Google Shape;231;p6"/>
          <p:cNvGrpSpPr/>
          <p:nvPr/>
        </p:nvGrpSpPr>
        <p:grpSpPr>
          <a:xfrm>
            <a:off x="0" y="-81280"/>
            <a:ext cx="12192000" cy="1323439"/>
            <a:chOff x="0" y="-81280"/>
            <a:chExt cx="12192000" cy="1323439"/>
          </a:xfrm>
        </p:grpSpPr>
        <p:cxnSp>
          <p:nvCxnSpPr>
            <p:cNvPr id="232" name="Google Shape;232;p6"/>
            <p:cNvCxnSpPr/>
            <p:nvPr/>
          </p:nvCxnSpPr>
          <p:spPr>
            <a:xfrm>
              <a:off x="0" y="935854"/>
              <a:ext cx="12192000" cy="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grpSp>
          <p:nvGrpSpPr>
            <p:cNvPr id="233" name="Google Shape;233;p6"/>
            <p:cNvGrpSpPr/>
            <p:nvPr/>
          </p:nvGrpSpPr>
          <p:grpSpPr>
            <a:xfrm>
              <a:off x="0" y="-81280"/>
              <a:ext cx="7025908" cy="1323439"/>
              <a:chOff x="0" y="-81280"/>
              <a:chExt cx="7025908" cy="1323439"/>
            </a:xfrm>
          </p:grpSpPr>
          <p:sp>
            <p:nvSpPr>
              <p:cNvPr id="234" name="Google Shape;234;p6"/>
              <p:cNvSpPr/>
              <p:nvPr/>
            </p:nvSpPr>
            <p:spPr>
              <a:xfrm>
                <a:off x="0" y="0"/>
                <a:ext cx="6096000" cy="456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5" name="Google Shape;235;p6"/>
              <p:cNvSpPr txBox="1"/>
              <p:nvPr/>
            </p:nvSpPr>
            <p:spPr>
              <a:xfrm>
                <a:off x="904888" y="7147"/>
                <a:ext cx="3987300" cy="646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600"/>
                  <a:buFont typeface="Arial"/>
                  <a:buNone/>
                </a:pPr>
                <a:r>
                  <a:rPr b="1" i="0" lang="en-US" sz="3600" u="none" cap="none" strike="noStrike">
                    <a:solidFill>
                      <a:srgbClr val="3F3F3F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프로젝트 배경</a:t>
                </a:r>
                <a:endParaRPr b="1" i="0" sz="3600" u="none" cap="none" strike="noStrike">
                  <a:solidFill>
                    <a:srgbClr val="3F3F3F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236" name="Google Shape;236;p6"/>
              <p:cNvSpPr txBox="1"/>
              <p:nvPr/>
            </p:nvSpPr>
            <p:spPr>
              <a:xfrm>
                <a:off x="74430" y="-81280"/>
                <a:ext cx="1229360" cy="132343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en-US" sz="6600" u="none" cap="none" strike="noStrike">
                    <a:solidFill>
                      <a:srgbClr val="D8D8D8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0</a:t>
                </a:r>
                <a:endParaRPr b="0" i="0" sz="6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7" name="Google Shape;237;p6"/>
              <p:cNvSpPr txBox="1"/>
              <p:nvPr/>
            </p:nvSpPr>
            <p:spPr>
              <a:xfrm>
                <a:off x="353830" y="-27298"/>
                <a:ext cx="670560" cy="110799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just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en-US" sz="6600" u="none" cap="none" strike="noStrike">
                    <a:solidFill>
                      <a:srgbClr val="000000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1</a:t>
                </a:r>
                <a:endParaRPr b="0" i="0" sz="6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8" name="Google Shape;238;p6"/>
              <p:cNvSpPr/>
              <p:nvPr/>
            </p:nvSpPr>
            <p:spPr>
              <a:xfrm>
                <a:off x="929908" y="559174"/>
                <a:ext cx="6096000" cy="5847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en-US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프로젝트 개요</a:t>
                </a:r>
                <a:br>
                  <a:rPr b="0" i="0" lang="en-US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39" name="Google Shape;239;p6"/>
          <p:cNvSpPr txBox="1"/>
          <p:nvPr/>
        </p:nvSpPr>
        <p:spPr>
          <a:xfrm>
            <a:off x="6019475" y="1109525"/>
            <a:ext cx="3022500" cy="5355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rabicPeriod"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물류 운영 전산화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6"/>
          <p:cNvSpPr txBox="1"/>
          <p:nvPr/>
        </p:nvSpPr>
        <p:spPr>
          <a:xfrm>
            <a:off x="6083225" y="3558125"/>
            <a:ext cx="2958600" cy="4719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2.     스마트 창고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Google Shape;246;g753c51c6fa_1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53110" y="735001"/>
            <a:ext cx="2174058" cy="177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g753c51c6fa_1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60160" y="1332500"/>
            <a:ext cx="647296" cy="1181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g753c51c6fa_10_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942801" y="1043826"/>
            <a:ext cx="987313" cy="1469950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g753c51c6fa_10_0"/>
          <p:cNvSpPr/>
          <p:nvPr/>
        </p:nvSpPr>
        <p:spPr>
          <a:xfrm rot="-1944532">
            <a:off x="996764" y="2870875"/>
            <a:ext cx="803795" cy="15064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" name="Google Shape;250;g753c51c6fa_10_0"/>
          <p:cNvSpPr/>
          <p:nvPr/>
        </p:nvSpPr>
        <p:spPr>
          <a:xfrm flipH="1" rot="1944532">
            <a:off x="3079686" y="2832377"/>
            <a:ext cx="803795" cy="15064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g753c51c6fa_10_0"/>
          <p:cNvSpPr/>
          <p:nvPr/>
        </p:nvSpPr>
        <p:spPr>
          <a:xfrm flipH="1" rot="5402104">
            <a:off x="2219203" y="2868487"/>
            <a:ext cx="490200" cy="1383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g753c51c6fa_10_0"/>
          <p:cNvSpPr txBox="1"/>
          <p:nvPr/>
        </p:nvSpPr>
        <p:spPr>
          <a:xfrm>
            <a:off x="4667512" y="3942377"/>
            <a:ext cx="1012800" cy="6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1900" u="none" cap="none" strike="noStrike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●●●</a:t>
            </a:r>
            <a:endParaRPr b="1" i="0" sz="1900" u="none" cap="none" strike="noStrike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1" i="0" sz="1900" u="none" cap="none" strike="noStrike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3" name="Google Shape;253;g753c51c6fa_10_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70802" y="3358168"/>
            <a:ext cx="1084348" cy="1181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g753c51c6fa_10_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889946" y="3361437"/>
            <a:ext cx="1084361" cy="11780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g753c51c6fa_10_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430426" y="3358194"/>
            <a:ext cx="1084348" cy="1181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g753c51c6fa_10_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05225" y="5119600"/>
            <a:ext cx="449977" cy="49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g753c51c6fa_10_0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920601" y="5119600"/>
            <a:ext cx="449977" cy="49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g753c51c6fa_10_0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3471975" y="5120400"/>
            <a:ext cx="448508" cy="488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g753c51c6fa_10_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05225" y="5654775"/>
            <a:ext cx="449977" cy="49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g753c51c6fa_10_0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920601" y="5654775"/>
            <a:ext cx="449977" cy="49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g753c51c6fa_10_0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3471975" y="5655575"/>
            <a:ext cx="448508" cy="488601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g753c51c6fa_10_0"/>
          <p:cNvSpPr txBox="1"/>
          <p:nvPr/>
        </p:nvSpPr>
        <p:spPr>
          <a:xfrm rot="5400000">
            <a:off x="572922" y="6252100"/>
            <a:ext cx="532500" cy="35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●●●</a:t>
            </a:r>
            <a:endParaRPr b="1" i="0" sz="1300" u="none" cap="none" strike="noStrike">
              <a:solidFill>
                <a:srgbClr val="CC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3" name="Google Shape;263;g753c51c6fa_10_0"/>
          <p:cNvSpPr txBox="1"/>
          <p:nvPr/>
        </p:nvSpPr>
        <p:spPr>
          <a:xfrm rot="5400000">
            <a:off x="2188297" y="6252100"/>
            <a:ext cx="532500" cy="35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rgbClr val="38761D"/>
                </a:solidFill>
                <a:latin typeface="Calibri"/>
                <a:ea typeface="Calibri"/>
                <a:cs typeface="Calibri"/>
                <a:sym typeface="Calibri"/>
              </a:rPr>
              <a:t>●●●</a:t>
            </a:r>
            <a:endParaRPr b="1" i="0" sz="1300" u="none" cap="none" strike="noStrike">
              <a:solidFill>
                <a:srgbClr val="38761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" name="Google Shape;264;g753c51c6fa_10_0"/>
          <p:cNvSpPr txBox="1"/>
          <p:nvPr/>
        </p:nvSpPr>
        <p:spPr>
          <a:xfrm rot="5400000">
            <a:off x="3738861" y="6252100"/>
            <a:ext cx="532500" cy="35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rgbClr val="1155CC"/>
                </a:solidFill>
                <a:latin typeface="Calibri"/>
                <a:ea typeface="Calibri"/>
                <a:cs typeface="Calibri"/>
                <a:sym typeface="Calibri"/>
              </a:rPr>
              <a:t>●●●</a:t>
            </a:r>
            <a:endParaRPr b="1" i="0" sz="1300" u="none" cap="none" strike="noStrike">
              <a:solidFill>
                <a:srgbClr val="1155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5" name="Google Shape;265;g753c51c6fa_10_0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5690810" y="3148975"/>
            <a:ext cx="1793151" cy="1181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g753c51c6fa_10_0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5995610" y="3301375"/>
            <a:ext cx="1793151" cy="1181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g753c51c6fa_10_0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6300410" y="3453775"/>
            <a:ext cx="1793151" cy="1181275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g753c51c6fa_10_0"/>
          <p:cNvSpPr txBox="1"/>
          <p:nvPr/>
        </p:nvSpPr>
        <p:spPr>
          <a:xfrm>
            <a:off x="5447360" y="2616600"/>
            <a:ext cx="1012800" cy="6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작업 할당</a:t>
            </a:r>
            <a:endParaRPr b="1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9" name="Google Shape;269;g753c51c6fa_10_0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6078434" y="5255250"/>
            <a:ext cx="1469950" cy="1469950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g753c51c6fa_10_0"/>
          <p:cNvSpPr txBox="1"/>
          <p:nvPr/>
        </p:nvSpPr>
        <p:spPr>
          <a:xfrm>
            <a:off x="5447360" y="4858570"/>
            <a:ext cx="1012800" cy="6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작업 할당</a:t>
            </a:r>
            <a:endParaRPr b="1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1" name="Google Shape;271;g753c51c6fa_10_0"/>
          <p:cNvSpPr txBox="1"/>
          <p:nvPr/>
        </p:nvSpPr>
        <p:spPr>
          <a:xfrm>
            <a:off x="6976135" y="2616600"/>
            <a:ext cx="1012800" cy="6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상태 송신</a:t>
            </a:r>
            <a:endParaRPr b="1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2" name="Google Shape;272;g753c51c6fa_10_0"/>
          <p:cNvSpPr txBox="1"/>
          <p:nvPr/>
        </p:nvSpPr>
        <p:spPr>
          <a:xfrm>
            <a:off x="6976135" y="4858570"/>
            <a:ext cx="1012800" cy="6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상태 송신</a:t>
            </a:r>
            <a:endParaRPr b="1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3" name="Google Shape;273;g753c51c6fa_10_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859425" y="5119600"/>
            <a:ext cx="449977" cy="49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g753c51c6fa_10_0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474801" y="5119600"/>
            <a:ext cx="449977" cy="49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g753c51c6fa_10_0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4026175" y="5120400"/>
            <a:ext cx="448508" cy="488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g753c51c6fa_10_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859425" y="5654775"/>
            <a:ext cx="449977" cy="49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g753c51c6fa_10_0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474801" y="5654775"/>
            <a:ext cx="449977" cy="49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g753c51c6fa_10_0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4026175" y="5655575"/>
            <a:ext cx="448508" cy="488601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g753c51c6fa_10_0"/>
          <p:cNvSpPr/>
          <p:nvPr/>
        </p:nvSpPr>
        <p:spPr>
          <a:xfrm flipH="1" rot="5402104">
            <a:off x="2219203" y="4760412"/>
            <a:ext cx="490200" cy="1383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g753c51c6fa_10_0"/>
          <p:cNvSpPr/>
          <p:nvPr/>
        </p:nvSpPr>
        <p:spPr>
          <a:xfrm flipH="1" rot="5402104">
            <a:off x="3769766" y="4760412"/>
            <a:ext cx="490200" cy="1383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g753c51c6fa_10_0"/>
          <p:cNvSpPr/>
          <p:nvPr/>
        </p:nvSpPr>
        <p:spPr>
          <a:xfrm flipH="1" rot="5402104">
            <a:off x="586290" y="4760412"/>
            <a:ext cx="490200" cy="1383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g753c51c6fa_10_0"/>
          <p:cNvSpPr/>
          <p:nvPr/>
        </p:nvSpPr>
        <p:spPr>
          <a:xfrm>
            <a:off x="6451060" y="2680475"/>
            <a:ext cx="150900" cy="3018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g753c51c6fa_10_0"/>
          <p:cNvSpPr/>
          <p:nvPr/>
        </p:nvSpPr>
        <p:spPr>
          <a:xfrm>
            <a:off x="6451060" y="4872870"/>
            <a:ext cx="150900" cy="3018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g753c51c6fa_10_0"/>
          <p:cNvSpPr/>
          <p:nvPr/>
        </p:nvSpPr>
        <p:spPr>
          <a:xfrm flipH="1" rot="10800000">
            <a:off x="6737960" y="4872870"/>
            <a:ext cx="150900" cy="3018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g753c51c6fa_10_0"/>
          <p:cNvSpPr/>
          <p:nvPr/>
        </p:nvSpPr>
        <p:spPr>
          <a:xfrm flipH="1" rot="10800000">
            <a:off x="6737960" y="2680475"/>
            <a:ext cx="150900" cy="3018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g753c51c6fa_10_0"/>
          <p:cNvSpPr txBox="1"/>
          <p:nvPr/>
        </p:nvSpPr>
        <p:spPr>
          <a:xfrm>
            <a:off x="8788200" y="3039725"/>
            <a:ext cx="3177900" cy="9675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anum Gothic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창고 대시보드 (Tablet)</a:t>
            </a:r>
            <a:endParaRPr b="1" i="0" sz="2400" u="none" cap="none" strike="no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anum Gothic"/>
              <a:buNone/>
            </a:pPr>
            <a:r>
              <a:rPr b="1" i="0" lang="en-US" sz="21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창고별 1대</a:t>
            </a:r>
            <a:endParaRPr b="1" i="0" sz="2100" u="none" cap="none" strike="no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87" name="Google Shape;287;g753c51c6fa_10_0"/>
          <p:cNvSpPr txBox="1"/>
          <p:nvPr/>
        </p:nvSpPr>
        <p:spPr>
          <a:xfrm>
            <a:off x="8863425" y="5580900"/>
            <a:ext cx="3102600" cy="4887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anum Gothic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각 지게차</a:t>
            </a:r>
            <a:endParaRPr b="1" sz="24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anum Gothic"/>
              <a:buNone/>
            </a:pPr>
            <a:r>
              <a:rPr lang="en-US" sz="1600">
                <a:solidFill>
                  <a:schemeClr val="dk1"/>
                </a:solidFill>
              </a:rPr>
              <a:t>               ① </a:t>
            </a:r>
            <a:r>
              <a:rPr b="0" i="0" lang="en-US" sz="16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창고별 N대</a:t>
            </a:r>
            <a:endParaRPr b="0" i="0" sz="1600" u="none" cap="none" strike="no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88" name="Google Shape;288;g753c51c6fa_10_0"/>
          <p:cNvSpPr/>
          <p:nvPr/>
        </p:nvSpPr>
        <p:spPr>
          <a:xfrm>
            <a:off x="8650085" y="1661415"/>
            <a:ext cx="29724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/>
              <a:t> </a:t>
            </a: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① 제품 입·출고 주문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② 지게차 통합 관리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/>
              <a:t>         </a:t>
            </a: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③ 창고 인원 관리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" name="Google Shape;289;g753c51c6fa_10_0"/>
          <p:cNvSpPr txBox="1"/>
          <p:nvPr/>
        </p:nvSpPr>
        <p:spPr>
          <a:xfrm>
            <a:off x="8713659" y="4216870"/>
            <a:ext cx="27300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/>
              <a:t>     </a:t>
            </a: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① 자동 입·출고 처리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/>
              <a:t>     </a:t>
            </a: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② 운영 정보 기록 자동화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/>
              <a:t>  </a:t>
            </a: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③ 창고 통계 및 솔루션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90" name="Google Shape;290;g753c51c6fa_10_0"/>
          <p:cNvGrpSpPr/>
          <p:nvPr/>
        </p:nvGrpSpPr>
        <p:grpSpPr>
          <a:xfrm>
            <a:off x="0" y="-81280"/>
            <a:ext cx="12192000" cy="1323439"/>
            <a:chOff x="0" y="-81280"/>
            <a:chExt cx="12192000" cy="1323439"/>
          </a:xfrm>
        </p:grpSpPr>
        <p:cxnSp>
          <p:nvCxnSpPr>
            <p:cNvPr id="291" name="Google Shape;291;g753c51c6fa_10_0"/>
            <p:cNvCxnSpPr/>
            <p:nvPr/>
          </p:nvCxnSpPr>
          <p:spPr>
            <a:xfrm>
              <a:off x="0" y="935854"/>
              <a:ext cx="12192000" cy="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grpSp>
          <p:nvGrpSpPr>
            <p:cNvPr id="292" name="Google Shape;292;g753c51c6fa_10_0"/>
            <p:cNvGrpSpPr/>
            <p:nvPr/>
          </p:nvGrpSpPr>
          <p:grpSpPr>
            <a:xfrm>
              <a:off x="0" y="-81280"/>
              <a:ext cx="7025908" cy="1323439"/>
              <a:chOff x="0" y="-81280"/>
              <a:chExt cx="7025908" cy="1323439"/>
            </a:xfrm>
          </p:grpSpPr>
          <p:sp>
            <p:nvSpPr>
              <p:cNvPr id="293" name="Google Shape;293;g753c51c6fa_10_0"/>
              <p:cNvSpPr/>
              <p:nvPr/>
            </p:nvSpPr>
            <p:spPr>
              <a:xfrm>
                <a:off x="0" y="0"/>
                <a:ext cx="6096000" cy="456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4" name="Google Shape;294;g753c51c6fa_10_0"/>
              <p:cNvSpPr txBox="1"/>
              <p:nvPr/>
            </p:nvSpPr>
            <p:spPr>
              <a:xfrm>
                <a:off x="904888" y="7147"/>
                <a:ext cx="3987300" cy="646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600"/>
                  <a:buFont typeface="Arial"/>
                  <a:buNone/>
                </a:pPr>
                <a:r>
                  <a:rPr b="1" i="0" lang="en-US" sz="3600" u="none" cap="none" strike="noStrike">
                    <a:solidFill>
                      <a:srgbClr val="3F3F3F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프로젝트 배경</a:t>
                </a:r>
                <a:endParaRPr b="1" i="0" sz="3600" u="none" cap="none" strike="noStrike">
                  <a:solidFill>
                    <a:srgbClr val="3F3F3F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295" name="Google Shape;295;g753c51c6fa_10_0"/>
              <p:cNvSpPr txBox="1"/>
              <p:nvPr/>
            </p:nvSpPr>
            <p:spPr>
              <a:xfrm>
                <a:off x="74430" y="-81280"/>
                <a:ext cx="1229360" cy="132343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en-US" sz="6600" u="none" cap="none" strike="noStrike">
                    <a:solidFill>
                      <a:srgbClr val="D8D8D8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0</a:t>
                </a:r>
                <a:endParaRPr b="0" i="0" sz="6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6" name="Google Shape;296;g753c51c6fa_10_0"/>
              <p:cNvSpPr txBox="1"/>
              <p:nvPr/>
            </p:nvSpPr>
            <p:spPr>
              <a:xfrm>
                <a:off x="353830" y="-27298"/>
                <a:ext cx="670560" cy="110799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just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en-US" sz="6600" u="none" cap="none" strike="noStrike">
                    <a:solidFill>
                      <a:srgbClr val="000000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1</a:t>
                </a:r>
                <a:endParaRPr b="0" i="0" sz="6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7" name="Google Shape;297;g753c51c6fa_10_0"/>
              <p:cNvSpPr/>
              <p:nvPr/>
            </p:nvSpPr>
            <p:spPr>
              <a:xfrm>
                <a:off x="929908" y="559174"/>
                <a:ext cx="6096000" cy="5847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en-US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프로젝트 개요</a:t>
                </a:r>
                <a:br>
                  <a:rPr b="0" i="0" lang="en-US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98" name="Google Shape;298;g753c51c6fa_10_0"/>
          <p:cNvSpPr txBox="1"/>
          <p:nvPr/>
        </p:nvSpPr>
        <p:spPr>
          <a:xfrm>
            <a:off x="8788200" y="588625"/>
            <a:ext cx="3177900" cy="1072800"/>
          </a:xfrm>
          <a:prstGeom prst="rect">
            <a:avLst/>
          </a:prstGeom>
          <a:solidFill>
            <a:srgbClr val="D8D8D8"/>
          </a:solidFill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anum Gothic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ERP (Web)</a:t>
            </a:r>
            <a:endParaRPr b="1" i="0" sz="2400" u="none" cap="none" strike="no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anum Gothic"/>
              <a:buNone/>
            </a:pPr>
            <a:r>
              <a:rPr b="1" i="0" lang="en-US" sz="21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전사 통합 시스템</a:t>
            </a:r>
            <a:endParaRPr b="1" i="0" sz="2100" u="none" cap="none" strike="no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anum Gothic"/>
              <a:buNone/>
            </a:pPr>
            <a:r>
              <a:t/>
            </a:r>
            <a:endParaRPr b="0" i="0" sz="2100" u="none" cap="none" strike="no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7"/>
          <p:cNvSpPr txBox="1"/>
          <p:nvPr/>
        </p:nvSpPr>
        <p:spPr>
          <a:xfrm>
            <a:off x="5188585" y="2519680"/>
            <a:ext cx="18288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5" name="Google Shape;305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2150" y="850975"/>
            <a:ext cx="10402874" cy="575580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6" name="Google Shape;306;p7"/>
          <p:cNvGrpSpPr/>
          <p:nvPr/>
        </p:nvGrpSpPr>
        <p:grpSpPr>
          <a:xfrm>
            <a:off x="0" y="-81280"/>
            <a:ext cx="12192000" cy="1323439"/>
            <a:chOff x="0" y="-81280"/>
            <a:chExt cx="12192000" cy="1323439"/>
          </a:xfrm>
        </p:grpSpPr>
        <p:cxnSp>
          <p:nvCxnSpPr>
            <p:cNvPr id="307" name="Google Shape;307;p7"/>
            <p:cNvCxnSpPr/>
            <p:nvPr/>
          </p:nvCxnSpPr>
          <p:spPr>
            <a:xfrm>
              <a:off x="0" y="935854"/>
              <a:ext cx="12192000" cy="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grpSp>
          <p:nvGrpSpPr>
            <p:cNvPr id="308" name="Google Shape;308;p7"/>
            <p:cNvGrpSpPr/>
            <p:nvPr/>
          </p:nvGrpSpPr>
          <p:grpSpPr>
            <a:xfrm>
              <a:off x="0" y="-81280"/>
              <a:ext cx="7025908" cy="1323439"/>
              <a:chOff x="0" y="-81280"/>
              <a:chExt cx="7025908" cy="1323439"/>
            </a:xfrm>
          </p:grpSpPr>
          <p:sp>
            <p:nvSpPr>
              <p:cNvPr id="309" name="Google Shape;309;p7"/>
              <p:cNvSpPr/>
              <p:nvPr/>
            </p:nvSpPr>
            <p:spPr>
              <a:xfrm>
                <a:off x="0" y="0"/>
                <a:ext cx="6096000" cy="456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0" name="Google Shape;310;p7"/>
              <p:cNvSpPr txBox="1"/>
              <p:nvPr/>
            </p:nvSpPr>
            <p:spPr>
              <a:xfrm>
                <a:off x="904888" y="7147"/>
                <a:ext cx="3987300" cy="646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600"/>
                  <a:buFont typeface="Arial"/>
                  <a:buNone/>
                </a:pPr>
                <a:r>
                  <a:rPr b="1" i="0" lang="en-US" sz="3600" u="none" cap="none" strike="noStrike">
                    <a:solidFill>
                      <a:srgbClr val="3F3F3F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프로젝트 배경</a:t>
                </a:r>
                <a:endParaRPr b="1" i="0" sz="3600" u="none" cap="none" strike="noStrike">
                  <a:solidFill>
                    <a:srgbClr val="3F3F3F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311" name="Google Shape;311;p7"/>
              <p:cNvSpPr txBox="1"/>
              <p:nvPr/>
            </p:nvSpPr>
            <p:spPr>
              <a:xfrm>
                <a:off x="74430" y="-81280"/>
                <a:ext cx="1229360" cy="132343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en-US" sz="6600" u="none" cap="none" strike="noStrike">
                    <a:solidFill>
                      <a:srgbClr val="D8D8D8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0</a:t>
                </a:r>
                <a:endParaRPr b="0" i="0" sz="6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2" name="Google Shape;312;p7"/>
              <p:cNvSpPr txBox="1"/>
              <p:nvPr/>
            </p:nvSpPr>
            <p:spPr>
              <a:xfrm>
                <a:off x="353830" y="-27298"/>
                <a:ext cx="670560" cy="110799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just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en-US" sz="6600" u="none" cap="none" strike="noStrike">
                    <a:solidFill>
                      <a:srgbClr val="000000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1</a:t>
                </a:r>
                <a:endParaRPr b="0" i="0" sz="6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3" name="Google Shape;313;p7"/>
              <p:cNvSpPr/>
              <p:nvPr/>
            </p:nvSpPr>
            <p:spPr>
              <a:xfrm>
                <a:off x="929908" y="559174"/>
                <a:ext cx="6096000" cy="5847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en-US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시스템 구성도</a:t>
                </a:r>
                <a:br>
                  <a:rPr b="0" i="0" lang="en-US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8"/>
          <p:cNvSpPr txBox="1"/>
          <p:nvPr/>
        </p:nvSpPr>
        <p:spPr>
          <a:xfrm>
            <a:off x="5188585" y="2519680"/>
            <a:ext cx="18288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0" name="Google Shape;320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66405" y="967936"/>
            <a:ext cx="9807175" cy="55576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1" name="Google Shape;321;p8"/>
          <p:cNvGrpSpPr/>
          <p:nvPr/>
        </p:nvGrpSpPr>
        <p:grpSpPr>
          <a:xfrm>
            <a:off x="0" y="-81280"/>
            <a:ext cx="12192000" cy="1323439"/>
            <a:chOff x="0" y="-81280"/>
            <a:chExt cx="12192000" cy="1323439"/>
          </a:xfrm>
        </p:grpSpPr>
        <p:cxnSp>
          <p:nvCxnSpPr>
            <p:cNvPr id="322" name="Google Shape;322;p8"/>
            <p:cNvCxnSpPr/>
            <p:nvPr/>
          </p:nvCxnSpPr>
          <p:spPr>
            <a:xfrm>
              <a:off x="0" y="935854"/>
              <a:ext cx="12192000" cy="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grpSp>
          <p:nvGrpSpPr>
            <p:cNvPr id="323" name="Google Shape;323;p8"/>
            <p:cNvGrpSpPr/>
            <p:nvPr/>
          </p:nvGrpSpPr>
          <p:grpSpPr>
            <a:xfrm>
              <a:off x="0" y="-81280"/>
              <a:ext cx="7025908" cy="1323439"/>
              <a:chOff x="0" y="-81280"/>
              <a:chExt cx="7025908" cy="1323439"/>
            </a:xfrm>
          </p:grpSpPr>
          <p:sp>
            <p:nvSpPr>
              <p:cNvPr id="324" name="Google Shape;324;p8"/>
              <p:cNvSpPr/>
              <p:nvPr/>
            </p:nvSpPr>
            <p:spPr>
              <a:xfrm>
                <a:off x="0" y="0"/>
                <a:ext cx="6096000" cy="456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" name="Google Shape;325;p8"/>
              <p:cNvSpPr txBox="1"/>
              <p:nvPr/>
            </p:nvSpPr>
            <p:spPr>
              <a:xfrm>
                <a:off x="904888" y="7147"/>
                <a:ext cx="3987300" cy="646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600"/>
                  <a:buFont typeface="Arial"/>
                  <a:buNone/>
                </a:pPr>
                <a:r>
                  <a:rPr b="1" i="0" lang="en-US" sz="3600" u="none" cap="none" strike="noStrike">
                    <a:solidFill>
                      <a:srgbClr val="3F3F3F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프로젝트 배경</a:t>
                </a:r>
                <a:endParaRPr b="1" i="0" sz="3600" u="none" cap="none" strike="noStrike">
                  <a:solidFill>
                    <a:srgbClr val="3F3F3F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326" name="Google Shape;326;p8"/>
              <p:cNvSpPr txBox="1"/>
              <p:nvPr/>
            </p:nvSpPr>
            <p:spPr>
              <a:xfrm>
                <a:off x="74430" y="-81280"/>
                <a:ext cx="1229360" cy="132343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en-US" sz="6600" u="none" cap="none" strike="noStrike">
                    <a:solidFill>
                      <a:srgbClr val="D8D8D8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0</a:t>
                </a:r>
                <a:endParaRPr b="0" i="0" sz="6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7" name="Google Shape;327;p8"/>
              <p:cNvSpPr txBox="1"/>
              <p:nvPr/>
            </p:nvSpPr>
            <p:spPr>
              <a:xfrm>
                <a:off x="353830" y="-27298"/>
                <a:ext cx="670560" cy="110799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just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en-US" sz="6600" u="none" cap="none" strike="noStrike">
                    <a:solidFill>
                      <a:srgbClr val="000000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1</a:t>
                </a:r>
                <a:endParaRPr b="0" i="0" sz="6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8" name="Google Shape;328;p8"/>
              <p:cNvSpPr/>
              <p:nvPr/>
            </p:nvSpPr>
            <p:spPr>
              <a:xfrm>
                <a:off x="929908" y="559174"/>
                <a:ext cx="6096000" cy="5847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en-US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기술 스택 및 개발 환경</a:t>
                </a:r>
                <a:br>
                  <a:rPr b="0" i="0" lang="en-US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4" name="Google Shape;334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8375" y="1003350"/>
            <a:ext cx="11090500" cy="56410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5" name="Google Shape;335;p13"/>
          <p:cNvGrpSpPr/>
          <p:nvPr/>
        </p:nvGrpSpPr>
        <p:grpSpPr>
          <a:xfrm>
            <a:off x="0" y="-81280"/>
            <a:ext cx="12192000" cy="1323439"/>
            <a:chOff x="0" y="-81280"/>
            <a:chExt cx="12192000" cy="1323439"/>
          </a:xfrm>
        </p:grpSpPr>
        <p:cxnSp>
          <p:nvCxnSpPr>
            <p:cNvPr id="336" name="Google Shape;336;p13"/>
            <p:cNvCxnSpPr/>
            <p:nvPr/>
          </p:nvCxnSpPr>
          <p:spPr>
            <a:xfrm>
              <a:off x="0" y="935854"/>
              <a:ext cx="12192000" cy="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grpSp>
          <p:nvGrpSpPr>
            <p:cNvPr id="337" name="Google Shape;337;p13"/>
            <p:cNvGrpSpPr/>
            <p:nvPr/>
          </p:nvGrpSpPr>
          <p:grpSpPr>
            <a:xfrm>
              <a:off x="0" y="-81280"/>
              <a:ext cx="7025908" cy="1323439"/>
              <a:chOff x="0" y="-81280"/>
              <a:chExt cx="7025908" cy="1323439"/>
            </a:xfrm>
          </p:grpSpPr>
          <p:sp>
            <p:nvSpPr>
              <p:cNvPr id="338" name="Google Shape;338;p13"/>
              <p:cNvSpPr/>
              <p:nvPr/>
            </p:nvSpPr>
            <p:spPr>
              <a:xfrm>
                <a:off x="0" y="0"/>
                <a:ext cx="6096000" cy="456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9" name="Google Shape;339;p13"/>
              <p:cNvSpPr txBox="1"/>
              <p:nvPr/>
            </p:nvSpPr>
            <p:spPr>
              <a:xfrm>
                <a:off x="904888" y="7147"/>
                <a:ext cx="3987300" cy="646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600"/>
                  <a:buFont typeface="Arial"/>
                  <a:buNone/>
                </a:pPr>
                <a:r>
                  <a:rPr b="1" i="0" lang="en-US" sz="3600" u="none" cap="none" strike="noStrike">
                    <a:solidFill>
                      <a:srgbClr val="3F3F3F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프로젝트 배경</a:t>
                </a:r>
                <a:endParaRPr b="1" i="0" sz="3600" u="none" cap="none" strike="noStrike">
                  <a:solidFill>
                    <a:srgbClr val="3F3F3F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340" name="Google Shape;340;p13"/>
              <p:cNvSpPr txBox="1"/>
              <p:nvPr/>
            </p:nvSpPr>
            <p:spPr>
              <a:xfrm>
                <a:off x="74430" y="-81280"/>
                <a:ext cx="1229360" cy="132343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en-US" sz="6600" u="none" cap="none" strike="noStrike">
                    <a:solidFill>
                      <a:srgbClr val="D8D8D8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0</a:t>
                </a:r>
                <a:endParaRPr b="0" i="0" sz="6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1" name="Google Shape;341;p13"/>
              <p:cNvSpPr txBox="1"/>
              <p:nvPr/>
            </p:nvSpPr>
            <p:spPr>
              <a:xfrm>
                <a:off x="353830" y="-27298"/>
                <a:ext cx="670560" cy="110799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just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en-US" sz="6600" u="none" cap="none" strike="noStrike">
                    <a:solidFill>
                      <a:srgbClr val="000000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1</a:t>
                </a:r>
                <a:endParaRPr b="0" i="0" sz="6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2" name="Google Shape;342;p13"/>
              <p:cNvSpPr/>
              <p:nvPr/>
            </p:nvSpPr>
            <p:spPr>
              <a:xfrm>
                <a:off x="929908" y="559174"/>
                <a:ext cx="6096000" cy="61555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en-US" sz="2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ERD</a:t>
                </a:r>
                <a:br>
                  <a:rPr b="0" i="0" lang="en-US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8" name="Google Shape;348;g753c51c6fa_3_134"/>
          <p:cNvGraphicFramePr/>
          <p:nvPr/>
        </p:nvGraphicFramePr>
        <p:xfrm>
          <a:off x="308300" y="116927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{84F34DE2-85B2-40AB-AF12-8C8EAE9DE94D}</a:tableStyleId>
              </a:tblPr>
              <a:tblGrid>
                <a:gridCol w="2131700"/>
                <a:gridCol w="9434200"/>
              </a:tblGrid>
              <a:tr h="4664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400"/>
                        <a:buFont typeface="Calibri"/>
                        <a:buNone/>
                      </a:pPr>
                      <a:r>
                        <a:rPr lang="en-US" sz="2400" u="none" cap="none" strike="noStrike">
                          <a:solidFill>
                            <a:srgbClr val="000000"/>
                          </a:solidFill>
                        </a:rPr>
                        <a:t>훈련생 명</a:t>
                      </a:r>
                      <a:endParaRPr sz="24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400"/>
                        <a:buFont typeface="Calibri"/>
                        <a:buNone/>
                      </a:pPr>
                      <a:r>
                        <a:rPr lang="en-US" sz="2400" u="none" cap="none" strike="noStrike">
                          <a:solidFill>
                            <a:srgbClr val="000000"/>
                          </a:solidFill>
                        </a:rPr>
                        <a:t>역할</a:t>
                      </a:r>
                      <a:endParaRPr sz="24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9066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2400"/>
                        <a:buFont typeface="Calibri"/>
                        <a:buNone/>
                      </a:pPr>
                      <a:r>
                        <a:rPr b="1" lang="en-US" sz="2000" u="none" cap="none" strike="noStrike">
                          <a:solidFill>
                            <a:srgbClr val="3F3F3F"/>
                          </a:solidFill>
                        </a:rPr>
                        <a:t>강동욱</a:t>
                      </a:r>
                      <a:endParaRPr b="1" sz="2000" u="none" cap="none" strike="noStrike">
                        <a:solidFill>
                          <a:srgbClr val="3F3F3F"/>
                        </a:solidFill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2400"/>
                        <a:buFont typeface="Calibri"/>
                        <a:buNone/>
                      </a:pPr>
                      <a:r>
                        <a:rPr lang="en-US" sz="2000" u="none" cap="none" strike="noStrike">
                          <a:solidFill>
                            <a:srgbClr val="3F3F3F"/>
                          </a:solidFill>
                        </a:rPr>
                        <a:t>(팀 리더)</a:t>
                      </a:r>
                      <a:endParaRPr sz="2000" u="none" cap="none" strike="noStrike">
                        <a:solidFill>
                          <a:srgbClr val="3F3F3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r>
                        <a:rPr b="1" lang="en-US" sz="1800" u="none" cap="none" strike="noStrike">
                          <a:solidFill>
                            <a:srgbClr val="000000"/>
                          </a:solidFill>
                        </a:rPr>
                        <a:t>Tablet Server 구축, 판넬 제작,발표</a:t>
                      </a:r>
                      <a:endParaRPr b="1" sz="18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9066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2400"/>
                        <a:buFont typeface="Calibri"/>
                        <a:buNone/>
                      </a:pPr>
                      <a:r>
                        <a:rPr b="1" lang="en-US" sz="2000" u="none" cap="none" strike="noStrike">
                          <a:solidFill>
                            <a:srgbClr val="3F3F3F"/>
                          </a:solidFill>
                        </a:rPr>
                        <a:t>김연주</a:t>
                      </a:r>
                      <a:endParaRPr b="1" sz="2000" u="none" cap="none" strike="noStrike">
                        <a:solidFill>
                          <a:srgbClr val="3F3F3F"/>
                        </a:solidFill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2400"/>
                        <a:buFont typeface="Calibri"/>
                        <a:buNone/>
                      </a:pPr>
                      <a:r>
                        <a:rPr lang="en-US" sz="2000" u="none" cap="none" strike="noStrike">
                          <a:solidFill>
                            <a:srgbClr val="3F3F3F"/>
                          </a:solidFill>
                        </a:rPr>
                        <a:t>(팀원)</a:t>
                      </a:r>
                      <a:endParaRPr sz="2000" u="none" cap="none" strike="noStrike">
                        <a:solidFill>
                          <a:srgbClr val="3F3F3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r>
                        <a:rPr b="1" lang="en-US" sz="1800" u="none" cap="none" strike="noStrike">
                          <a:solidFill>
                            <a:srgbClr val="000000"/>
                          </a:solidFill>
                        </a:rPr>
                        <a:t>Hadoop의 설치 및 R을 통한 데이터 분석으로 지게차 효율 도출</a:t>
                      </a:r>
                      <a:endParaRPr b="1" sz="18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9066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2400"/>
                        <a:buFont typeface="Calibri"/>
                        <a:buNone/>
                      </a:pPr>
                      <a:r>
                        <a:rPr b="1" lang="en-US" sz="2000" u="none" cap="none" strike="noStrike">
                          <a:solidFill>
                            <a:srgbClr val="3F3F3F"/>
                          </a:solidFill>
                        </a:rPr>
                        <a:t>백대현</a:t>
                      </a:r>
                      <a:endParaRPr b="1" sz="2000" u="none" cap="none" strike="noStrike">
                        <a:solidFill>
                          <a:srgbClr val="3F3F3F"/>
                        </a:solidFill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2400"/>
                        <a:buFont typeface="Calibri"/>
                        <a:buNone/>
                      </a:pPr>
                      <a:r>
                        <a:rPr lang="en-US" sz="2000" u="none" cap="none" strike="noStrike">
                          <a:solidFill>
                            <a:srgbClr val="3F3F3F"/>
                          </a:solidFill>
                        </a:rPr>
                        <a:t>(팀원)</a:t>
                      </a:r>
                      <a:endParaRPr sz="2000" u="none" cap="none" strike="noStrike">
                        <a:solidFill>
                          <a:srgbClr val="3F3F3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r>
                        <a:rPr b="1" lang="en-US" sz="1800" u="none" cap="none" strike="noStrike">
                          <a:solidFill>
                            <a:srgbClr val="000000"/>
                          </a:solidFill>
                        </a:rPr>
                        <a:t>Web Application Server의 Forklift(지게차) View와 Controller 구현, PPT, DB전용 AWS 구축</a:t>
                      </a:r>
                      <a:endParaRPr b="1" sz="18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9066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2400"/>
                        <a:buFont typeface="Calibri"/>
                        <a:buNone/>
                      </a:pPr>
                      <a:r>
                        <a:rPr b="1" lang="en-US" sz="2000" u="none" cap="none" strike="noStrike">
                          <a:solidFill>
                            <a:srgbClr val="3F3F3F"/>
                          </a:solidFill>
                        </a:rPr>
                        <a:t>이슬</a:t>
                      </a:r>
                      <a:endParaRPr b="1" sz="2000" u="none" cap="none" strike="noStrike">
                        <a:solidFill>
                          <a:srgbClr val="3F3F3F"/>
                        </a:solidFill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2400"/>
                        <a:buFont typeface="Calibri"/>
                        <a:buNone/>
                      </a:pPr>
                      <a:r>
                        <a:rPr lang="en-US" sz="2000" u="none" cap="none" strike="noStrike">
                          <a:solidFill>
                            <a:srgbClr val="3F3F3F"/>
                          </a:solidFill>
                        </a:rPr>
                        <a:t>(팀원)</a:t>
                      </a:r>
                      <a:endParaRPr sz="2000" u="none" cap="none" strike="noStrike">
                        <a:solidFill>
                          <a:srgbClr val="3F3F3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800" u="none" cap="none" strike="noStrike"/>
                        <a:t>Web Application Server 구축 (전체 Model 구현 / Main, Item, Employee, Login 기능 관련 View와 Controller 구현)</a:t>
                      </a:r>
                      <a:endParaRPr b="1" sz="18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1417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2400"/>
                        <a:buFont typeface="Calibri"/>
                        <a:buNone/>
                      </a:pPr>
                      <a:r>
                        <a:rPr b="1" lang="en-US" sz="2000" u="none" cap="none" strike="noStrike">
                          <a:solidFill>
                            <a:srgbClr val="3F3F3F"/>
                          </a:solidFill>
                        </a:rPr>
                        <a:t>최여진</a:t>
                      </a:r>
                      <a:endParaRPr b="1" sz="2000" u="none" cap="none" strike="noStrike">
                        <a:solidFill>
                          <a:srgbClr val="3F3F3F"/>
                        </a:solidFill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2400"/>
                        <a:buFont typeface="Calibri"/>
                        <a:buNone/>
                      </a:pPr>
                      <a:r>
                        <a:rPr lang="en-US" sz="2000" u="none" cap="none" strike="noStrike">
                          <a:solidFill>
                            <a:srgbClr val="3F3F3F"/>
                          </a:solidFill>
                        </a:rPr>
                        <a:t>(팀원)</a:t>
                      </a:r>
                      <a:endParaRPr sz="2000" u="none" cap="none" strike="noStrike">
                        <a:solidFill>
                          <a:srgbClr val="3F3F3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r>
                        <a:rPr b="1" lang="en-US" sz="1800" u="none" cap="none" strike="noStrike">
                          <a:solidFill>
                            <a:srgbClr val="000000"/>
                          </a:solidFill>
                        </a:rPr>
                        <a:t>지게차  ECU &lt;-&gt; 지게차 Controller CAN 통신 구현</a:t>
                      </a:r>
                      <a:endParaRPr b="1" sz="1800" u="none" cap="none" strike="noStrike">
                        <a:solidFill>
                          <a:srgbClr val="000000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r>
                        <a:rPr b="1" lang="en-US" sz="1800" u="none" cap="none" strike="noStrike">
                          <a:solidFill>
                            <a:srgbClr val="000000"/>
                          </a:solidFill>
                        </a:rPr>
                        <a:t>지게차 Controller &lt;-&gt; Tablet Server TCP/IP 네트워크 구축</a:t>
                      </a:r>
                      <a:endParaRPr b="1" sz="1800" u="none" cap="none" strike="noStrike">
                        <a:solidFill>
                          <a:srgbClr val="000000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r>
                        <a:rPr b="1" lang="en-US" sz="1800" u="none" cap="none" strike="noStrike">
                          <a:solidFill>
                            <a:srgbClr val="000000"/>
                          </a:solidFill>
                        </a:rPr>
                        <a:t>Web App &lt;-&gt; Tablet TCP/IP Server 구축 </a:t>
                      </a:r>
                      <a:endParaRPr b="1" sz="1800" u="none" cap="none" strike="noStrike">
                        <a:solidFill>
                          <a:srgbClr val="000000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r>
                        <a:rPr b="1" lang="en-US" sz="1800" u="none" cap="none" strike="noStrike">
                          <a:solidFill>
                            <a:srgbClr val="000000"/>
                          </a:solidFill>
                        </a:rPr>
                        <a:t>Web App &lt;-&gt; R 연동, PPT 제작, AWS  배포</a:t>
                      </a:r>
                      <a:endParaRPr b="1" sz="18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pSp>
        <p:nvGrpSpPr>
          <p:cNvPr id="349" name="Google Shape;349;g753c51c6fa_3_134"/>
          <p:cNvGrpSpPr/>
          <p:nvPr/>
        </p:nvGrpSpPr>
        <p:grpSpPr>
          <a:xfrm>
            <a:off x="0" y="-81280"/>
            <a:ext cx="12192000" cy="1323439"/>
            <a:chOff x="0" y="-81280"/>
            <a:chExt cx="12192000" cy="1323439"/>
          </a:xfrm>
        </p:grpSpPr>
        <p:grpSp>
          <p:nvGrpSpPr>
            <p:cNvPr id="350" name="Google Shape;350;g753c51c6fa_3_134"/>
            <p:cNvGrpSpPr/>
            <p:nvPr/>
          </p:nvGrpSpPr>
          <p:grpSpPr>
            <a:xfrm>
              <a:off x="0" y="-81280"/>
              <a:ext cx="7176976" cy="1323439"/>
              <a:chOff x="0" y="-81280"/>
              <a:chExt cx="7176976" cy="1323439"/>
            </a:xfrm>
          </p:grpSpPr>
          <p:sp>
            <p:nvSpPr>
              <p:cNvPr id="351" name="Google Shape;351;g753c51c6fa_3_134"/>
              <p:cNvSpPr txBox="1"/>
              <p:nvPr/>
            </p:nvSpPr>
            <p:spPr>
              <a:xfrm>
                <a:off x="74430" y="-81280"/>
                <a:ext cx="1229360" cy="132343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en-US" sz="6600" u="none" cap="none" strike="noStrike">
                    <a:solidFill>
                      <a:srgbClr val="D8D8D8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0</a:t>
                </a:r>
                <a:endParaRPr b="0" i="0" sz="6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352" name="Google Shape;352;g753c51c6fa_3_134"/>
              <p:cNvGrpSpPr/>
              <p:nvPr/>
            </p:nvGrpSpPr>
            <p:grpSpPr>
              <a:xfrm>
                <a:off x="0" y="-49381"/>
                <a:ext cx="7176976" cy="1107996"/>
                <a:chOff x="0" y="-49381"/>
                <a:chExt cx="7176976" cy="1107996"/>
              </a:xfrm>
            </p:grpSpPr>
            <p:sp>
              <p:nvSpPr>
                <p:cNvPr id="353" name="Google Shape;353;g753c51c6fa_3_134"/>
                <p:cNvSpPr/>
                <p:nvPr/>
              </p:nvSpPr>
              <p:spPr>
                <a:xfrm>
                  <a:off x="0" y="0"/>
                  <a:ext cx="6096000" cy="456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54" name="Google Shape;354;g753c51c6fa_3_134"/>
                <p:cNvSpPr txBox="1"/>
                <p:nvPr/>
              </p:nvSpPr>
              <p:spPr>
                <a:xfrm>
                  <a:off x="904887" y="141158"/>
                  <a:ext cx="6272089" cy="64629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sp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3600"/>
                    <a:buFont typeface="Arial"/>
                    <a:buNone/>
                  </a:pPr>
                  <a:r>
                    <a:rPr b="1" i="0" lang="en-US" sz="3600" u="none" cap="none" strike="noStrike">
                      <a:solidFill>
                        <a:srgbClr val="3F3F3F"/>
                      </a:solidFill>
                      <a:latin typeface="Century Gothic"/>
                      <a:ea typeface="Century Gothic"/>
                      <a:cs typeface="Century Gothic"/>
                      <a:sym typeface="Century Gothic"/>
                    </a:rPr>
                    <a:t>프로젝트 팀 구성 및 역할</a:t>
                  </a:r>
                  <a:endParaRPr b="1" i="0" sz="3600" u="none" cap="none" strike="noStrike">
                    <a:solidFill>
                      <a:srgbClr val="3F3F3F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endParaRPr>
                </a:p>
              </p:txBody>
            </p:sp>
            <p:sp>
              <p:nvSpPr>
                <p:cNvPr id="355" name="Google Shape;355;g753c51c6fa_3_134"/>
                <p:cNvSpPr txBox="1"/>
                <p:nvPr/>
              </p:nvSpPr>
              <p:spPr>
                <a:xfrm>
                  <a:off x="343197" y="-49381"/>
                  <a:ext cx="670560" cy="110799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spAutoFit/>
                </a:bodyPr>
                <a:lstStyle/>
                <a:p>
                  <a:pPr indent="0" lvl="0" marL="0" marR="0" rtl="0" algn="just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0" i="0" lang="en-US" sz="6600" u="none" cap="none" strike="noStrike">
                      <a:solidFill>
                        <a:srgbClr val="000000"/>
                      </a:solidFill>
                      <a:latin typeface="Century Gothic"/>
                      <a:ea typeface="Century Gothic"/>
                      <a:cs typeface="Century Gothic"/>
                      <a:sym typeface="Century Gothic"/>
                    </a:rPr>
                    <a:t>2</a:t>
                  </a:r>
                  <a:endParaRPr b="0" i="0" sz="66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cxnSp>
          <p:nvCxnSpPr>
            <p:cNvPr id="356" name="Google Shape;356;g753c51c6fa_3_134"/>
            <p:cNvCxnSpPr/>
            <p:nvPr/>
          </p:nvCxnSpPr>
          <p:spPr>
            <a:xfrm>
              <a:off x="0" y="893322"/>
              <a:ext cx="12192000" cy="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テーマ">
  <a:themeElements>
    <a:clrScheme name="ユーザー定義 3">
      <a:dk1>
        <a:srgbClr val="000000"/>
      </a:dk1>
      <a:lt1>
        <a:srgbClr val="FFFFFF"/>
      </a:lt1>
      <a:dk2>
        <a:srgbClr val="2E75B5"/>
      </a:dk2>
      <a:lt2>
        <a:srgbClr val="E7E6E6"/>
      </a:lt2>
      <a:accent1>
        <a:srgbClr val="FEC800"/>
      </a:accent1>
      <a:accent2>
        <a:srgbClr val="E7AB63"/>
      </a:accent2>
      <a:accent3>
        <a:srgbClr val="3A3838"/>
      </a:accent3>
      <a:accent4>
        <a:srgbClr val="757070"/>
      </a:accent4>
      <a:accent5>
        <a:srgbClr val="FFE78F"/>
      </a:accent5>
      <a:accent6>
        <a:srgbClr val="FFF4CB"/>
      </a:accent6>
      <a:hlink>
        <a:srgbClr val="3A1500"/>
      </a:hlink>
      <a:folHlink>
        <a:srgbClr val="3A1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テーマ">
  <a:themeElements>
    <a:clrScheme name="ユーザー定義 3">
      <a:dk1>
        <a:srgbClr val="000000"/>
      </a:dk1>
      <a:lt1>
        <a:srgbClr val="FFFFFF"/>
      </a:lt1>
      <a:dk2>
        <a:srgbClr val="2E75B5"/>
      </a:dk2>
      <a:lt2>
        <a:srgbClr val="E7E6E6"/>
      </a:lt2>
      <a:accent1>
        <a:srgbClr val="FEC800"/>
      </a:accent1>
      <a:accent2>
        <a:srgbClr val="E7AB63"/>
      </a:accent2>
      <a:accent3>
        <a:srgbClr val="3A3838"/>
      </a:accent3>
      <a:accent4>
        <a:srgbClr val="757070"/>
      </a:accent4>
      <a:accent5>
        <a:srgbClr val="FFE78F"/>
      </a:accent5>
      <a:accent6>
        <a:srgbClr val="FFF4CB"/>
      </a:accent6>
      <a:hlink>
        <a:srgbClr val="3A1500"/>
      </a:hlink>
      <a:folHlink>
        <a:srgbClr val="3A1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